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508" r:id="rId3"/>
    <p:sldId id="612" r:id="rId4"/>
    <p:sldId id="646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65" r:id="rId24"/>
    <p:sldId id="666" r:id="rId25"/>
    <p:sldId id="667" r:id="rId26"/>
    <p:sldId id="634" r:id="rId27"/>
    <p:sldId id="637" r:id="rId28"/>
    <p:sldId id="640" r:id="rId29"/>
    <p:sldId id="584" r:id="rId3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210"/>
    <a:srgbClr val="029B54"/>
    <a:srgbClr val="F0F9F4"/>
    <a:srgbClr val="911F7F"/>
    <a:srgbClr val="582176"/>
    <a:srgbClr val="1D6374"/>
    <a:srgbClr val="FCD12C"/>
    <a:srgbClr val="A23431"/>
    <a:srgbClr val="FBE42C"/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86369" autoAdjust="0"/>
  </p:normalViewPr>
  <p:slideViewPr>
    <p:cSldViewPr snapToGrid="0">
      <p:cViewPr varScale="1">
        <p:scale>
          <a:sx n="92" d="100"/>
          <a:sy n="92" d="100"/>
        </p:scale>
        <p:origin x="1162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78E8D0-430C-4F85-9850-E2089D80837F}" type="doc">
      <dgm:prSet loTypeId="urn:microsoft.com/office/officeart/2009/3/layout/StepUpProcess" loCatId="process" qsTypeId="urn:microsoft.com/office/officeart/2005/8/quickstyle/3d6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E57BCF0-FFD8-4FC3-B7AD-C5D94C70BECD}">
      <dgm:prSet phldrT="[Text]"/>
      <dgm:spPr/>
      <dgm:t>
        <a:bodyPr/>
        <a:lstStyle/>
        <a:p>
          <a:r>
            <a:rPr lang="en-US" dirty="0"/>
            <a:t>Quick analysis time. Laser type</a:t>
          </a:r>
        </a:p>
      </dgm:t>
    </dgm:pt>
    <dgm:pt modelId="{558A89BD-969A-457D-A1D7-C8CDD3863CCB}" type="parTrans" cxnId="{083E2001-BA6A-485A-88BA-0BBCEF537A3E}">
      <dgm:prSet/>
      <dgm:spPr/>
      <dgm:t>
        <a:bodyPr/>
        <a:lstStyle/>
        <a:p>
          <a:endParaRPr lang="en-US"/>
        </a:p>
      </dgm:t>
    </dgm:pt>
    <dgm:pt modelId="{BDB8BB31-B228-418A-B9B9-C819FF675FE0}" type="sibTrans" cxnId="{083E2001-BA6A-485A-88BA-0BBCEF537A3E}">
      <dgm:prSet/>
      <dgm:spPr/>
      <dgm:t>
        <a:bodyPr/>
        <a:lstStyle/>
        <a:p>
          <a:endParaRPr lang="en-US"/>
        </a:p>
      </dgm:t>
    </dgm:pt>
    <dgm:pt modelId="{4ACB1FE5-F883-47E6-A53E-F969D90CBAC8}">
      <dgm:prSet phldrT="[Text]"/>
      <dgm:spPr/>
      <dgm:t>
        <a:bodyPr/>
        <a:lstStyle/>
        <a:p>
          <a:r>
            <a:rPr lang="en-US" dirty="0"/>
            <a:t>Via Container </a:t>
          </a:r>
        </a:p>
      </dgm:t>
    </dgm:pt>
    <dgm:pt modelId="{36A16708-AF3F-4E82-AEB1-DB8680BA7418}" type="parTrans" cxnId="{FA2F027D-32A7-4A72-83FF-AACCE28F01D9}">
      <dgm:prSet/>
      <dgm:spPr/>
      <dgm:t>
        <a:bodyPr/>
        <a:lstStyle/>
        <a:p>
          <a:endParaRPr lang="en-US"/>
        </a:p>
      </dgm:t>
    </dgm:pt>
    <dgm:pt modelId="{BE3DA0E5-A252-4CE4-8412-84BF8E3B9F85}" type="sibTrans" cxnId="{FA2F027D-32A7-4A72-83FF-AACCE28F01D9}">
      <dgm:prSet/>
      <dgm:spPr/>
      <dgm:t>
        <a:bodyPr/>
        <a:lstStyle/>
        <a:p>
          <a:endParaRPr lang="en-US"/>
        </a:p>
      </dgm:t>
    </dgm:pt>
    <dgm:pt modelId="{3CAE1B27-6BB7-4B18-B793-121EC415870C}">
      <dgm:prSet phldrT="[Text]"/>
      <dgm:spPr/>
      <dgm:t>
        <a:bodyPr/>
        <a:lstStyle/>
        <a:p>
          <a:r>
            <a:rPr lang="en-US" dirty="0"/>
            <a:t>Substances Library</a:t>
          </a:r>
        </a:p>
      </dgm:t>
    </dgm:pt>
    <dgm:pt modelId="{97DCC772-7D2D-4B5E-BE7A-A7C9766395CA}" type="parTrans" cxnId="{AC2E2953-7D9D-4057-8369-67992ADC7996}">
      <dgm:prSet/>
      <dgm:spPr/>
      <dgm:t>
        <a:bodyPr/>
        <a:lstStyle/>
        <a:p>
          <a:endParaRPr lang="en-US"/>
        </a:p>
      </dgm:t>
    </dgm:pt>
    <dgm:pt modelId="{E82B5310-89B5-4FDC-9EF2-A50AABBA39AC}" type="sibTrans" cxnId="{AC2E2953-7D9D-4057-8369-67992ADC7996}">
      <dgm:prSet/>
      <dgm:spPr/>
      <dgm:t>
        <a:bodyPr/>
        <a:lstStyle/>
        <a:p>
          <a:endParaRPr lang="en-US"/>
        </a:p>
      </dgm:t>
    </dgm:pt>
    <dgm:pt modelId="{B1FC59EF-6724-4729-8E27-088C8FC77DB9}">
      <dgm:prSet phldrT="[Text]"/>
      <dgm:spPr/>
      <dgm:t>
        <a:bodyPr/>
        <a:lstStyle/>
        <a:p>
          <a:r>
            <a:rPr lang="en-US" dirty="0"/>
            <a:t>Outdoor, Highly operational (</a:t>
          </a:r>
          <a:r>
            <a:rPr lang="en-US" dirty="0" err="1"/>
            <a:t>SwaP</a:t>
          </a:r>
          <a:r>
            <a:rPr lang="en-US" dirty="0"/>
            <a:t>, Design)</a:t>
          </a:r>
        </a:p>
      </dgm:t>
    </dgm:pt>
    <dgm:pt modelId="{E9702CC0-80A7-4CA3-82A1-115BC2BE1119}" type="parTrans" cxnId="{EFE2582C-0396-4941-A719-B49A2CCFADC8}">
      <dgm:prSet/>
      <dgm:spPr/>
      <dgm:t>
        <a:bodyPr/>
        <a:lstStyle/>
        <a:p>
          <a:endParaRPr lang="en-US"/>
        </a:p>
      </dgm:t>
    </dgm:pt>
    <dgm:pt modelId="{43BC7AA7-D741-4DF5-9F50-BD7CE6CF729B}" type="sibTrans" cxnId="{EFE2582C-0396-4941-A719-B49A2CCFADC8}">
      <dgm:prSet/>
      <dgm:spPr/>
      <dgm:t>
        <a:bodyPr/>
        <a:lstStyle/>
        <a:p>
          <a:endParaRPr lang="en-US"/>
        </a:p>
      </dgm:t>
    </dgm:pt>
    <dgm:pt modelId="{00E15B2F-76FA-484D-AF12-E1673753E66F}">
      <dgm:prSet/>
      <dgm:spPr/>
      <dgm:t>
        <a:bodyPr/>
        <a:lstStyle/>
        <a:p>
          <a:r>
            <a:rPr lang="en-US" dirty="0"/>
            <a:t>Wide. Unique </a:t>
          </a:r>
        </a:p>
      </dgm:t>
    </dgm:pt>
    <dgm:pt modelId="{010DA658-1319-47E6-B4C1-A3D2E2877CE7}" type="parTrans" cxnId="{93C5ADC5-3A3E-42C1-A3E7-2843BD4999A1}">
      <dgm:prSet/>
      <dgm:spPr/>
      <dgm:t>
        <a:bodyPr/>
        <a:lstStyle/>
        <a:p>
          <a:endParaRPr lang="en-US"/>
        </a:p>
      </dgm:t>
    </dgm:pt>
    <dgm:pt modelId="{836416DC-89C2-4199-AFAF-F295370CE11F}" type="sibTrans" cxnId="{93C5ADC5-3A3E-42C1-A3E7-2843BD4999A1}">
      <dgm:prSet/>
      <dgm:spPr/>
      <dgm:t>
        <a:bodyPr/>
        <a:lstStyle/>
        <a:p>
          <a:endParaRPr lang="en-US"/>
        </a:p>
      </dgm:t>
    </dgm:pt>
    <dgm:pt modelId="{40E70450-9EF7-41FC-90D0-ACB5DD171EAD}">
      <dgm:prSet/>
      <dgm:spPr/>
      <dgm:t>
        <a:bodyPr/>
        <a:lstStyle/>
        <a:p>
          <a:r>
            <a:rPr lang="en-US" dirty="0"/>
            <a:t>Extendable (Hugh) </a:t>
          </a:r>
        </a:p>
      </dgm:t>
    </dgm:pt>
    <dgm:pt modelId="{58398AE4-2024-4A7A-A0F6-9926F23B3987}" type="parTrans" cxnId="{FA378DF8-504C-48BD-8F78-FAF090FD2C44}">
      <dgm:prSet/>
      <dgm:spPr/>
      <dgm:t>
        <a:bodyPr/>
        <a:lstStyle/>
        <a:p>
          <a:endParaRPr lang="en-US"/>
        </a:p>
      </dgm:t>
    </dgm:pt>
    <dgm:pt modelId="{A165FDEA-B618-489A-A8E4-2F520ADB5D99}" type="sibTrans" cxnId="{FA378DF8-504C-48BD-8F78-FAF090FD2C44}">
      <dgm:prSet/>
      <dgm:spPr/>
      <dgm:t>
        <a:bodyPr/>
        <a:lstStyle/>
        <a:p>
          <a:endParaRPr lang="en-US"/>
        </a:p>
      </dgm:t>
    </dgm:pt>
    <dgm:pt modelId="{495CB413-1909-4430-BA3E-6373AA03CB01}">
      <dgm:prSet/>
      <dgm:spPr/>
      <dgm:t>
        <a:bodyPr/>
        <a:lstStyle/>
        <a:p>
          <a:r>
            <a:rPr lang="en-US" dirty="0"/>
            <a:t>Upgradeable</a:t>
          </a:r>
        </a:p>
      </dgm:t>
    </dgm:pt>
    <dgm:pt modelId="{849B7C90-09B6-4391-AFA6-4B13F0C51D98}" type="parTrans" cxnId="{5F631349-A801-4048-8170-57E8DFC6420F}">
      <dgm:prSet/>
      <dgm:spPr/>
      <dgm:t>
        <a:bodyPr/>
        <a:lstStyle/>
        <a:p>
          <a:endParaRPr lang="en-US"/>
        </a:p>
      </dgm:t>
    </dgm:pt>
    <dgm:pt modelId="{70DCC6A7-8ABE-49F1-82A6-1E8CB9C3D987}" type="sibTrans" cxnId="{5F631349-A801-4048-8170-57E8DFC6420F}">
      <dgm:prSet/>
      <dgm:spPr/>
      <dgm:t>
        <a:bodyPr/>
        <a:lstStyle/>
        <a:p>
          <a:endParaRPr lang="en-US"/>
        </a:p>
      </dgm:t>
    </dgm:pt>
    <dgm:pt modelId="{4F018251-6F41-4940-BF44-DA06C9C5FDF0}">
      <dgm:prSet/>
      <dgm:spPr/>
      <dgm:t>
        <a:bodyPr/>
        <a:lstStyle/>
        <a:p>
          <a:r>
            <a:rPr lang="en-US" dirty="0"/>
            <a:t>Liquids (+ Bulk &amp; Powders)</a:t>
          </a:r>
        </a:p>
      </dgm:t>
    </dgm:pt>
    <dgm:pt modelId="{D3D518B0-00A6-43C7-BA75-DF6F1CD0D85D}" type="parTrans" cxnId="{E8AA93F7-0BC3-452E-B7E4-6C3FCACF272D}">
      <dgm:prSet/>
      <dgm:spPr/>
      <dgm:t>
        <a:bodyPr/>
        <a:lstStyle/>
        <a:p>
          <a:endParaRPr lang="en-US"/>
        </a:p>
      </dgm:t>
    </dgm:pt>
    <dgm:pt modelId="{58B24848-269C-4997-A9AF-2DBB8C454077}" type="sibTrans" cxnId="{E8AA93F7-0BC3-452E-B7E4-6C3FCACF272D}">
      <dgm:prSet/>
      <dgm:spPr/>
      <dgm:t>
        <a:bodyPr/>
        <a:lstStyle/>
        <a:p>
          <a:endParaRPr lang="en-US"/>
        </a:p>
      </dgm:t>
    </dgm:pt>
    <dgm:pt modelId="{D094BAA3-16BA-4842-84E2-91F0125CC47C}" type="pres">
      <dgm:prSet presAssocID="{D678E8D0-430C-4F85-9850-E2089D80837F}" presName="rootnode" presStyleCnt="0">
        <dgm:presLayoutVars>
          <dgm:chMax/>
          <dgm:chPref/>
          <dgm:dir/>
          <dgm:animLvl val="lvl"/>
        </dgm:presLayoutVars>
      </dgm:prSet>
      <dgm:spPr/>
    </dgm:pt>
    <dgm:pt modelId="{3BCC520D-851A-4812-B4BF-20113AA14814}" type="pres">
      <dgm:prSet presAssocID="{2E57BCF0-FFD8-4FC3-B7AD-C5D94C70BECD}" presName="composite" presStyleCnt="0"/>
      <dgm:spPr/>
    </dgm:pt>
    <dgm:pt modelId="{B41A2E2C-B02C-4802-AB82-9EBB27DDE246}" type="pres">
      <dgm:prSet presAssocID="{2E57BCF0-FFD8-4FC3-B7AD-C5D94C70BECD}" presName="LShape" presStyleLbl="alignNode1" presStyleIdx="0" presStyleCnt="9"/>
      <dgm:spPr/>
    </dgm:pt>
    <dgm:pt modelId="{B546BFED-1AFC-4788-80C4-70A7531F5CC5}" type="pres">
      <dgm:prSet presAssocID="{2E57BCF0-FFD8-4FC3-B7AD-C5D94C70BECD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0693828C-24B0-47E0-A942-543C0B2221DB}" type="pres">
      <dgm:prSet presAssocID="{2E57BCF0-FFD8-4FC3-B7AD-C5D94C70BECD}" presName="Triangle" presStyleLbl="alignNode1" presStyleIdx="1" presStyleCnt="9"/>
      <dgm:spPr/>
    </dgm:pt>
    <dgm:pt modelId="{E68D5A85-951F-4176-B9E9-22046448A46F}" type="pres">
      <dgm:prSet presAssocID="{BDB8BB31-B228-418A-B9B9-C819FF675FE0}" presName="sibTrans" presStyleCnt="0"/>
      <dgm:spPr/>
    </dgm:pt>
    <dgm:pt modelId="{1920D523-5772-4519-852C-0EBC36690F52}" type="pres">
      <dgm:prSet presAssocID="{BDB8BB31-B228-418A-B9B9-C819FF675FE0}" presName="space" presStyleCnt="0"/>
      <dgm:spPr/>
    </dgm:pt>
    <dgm:pt modelId="{106BBCB7-F165-42AB-99EB-83688190D9EA}" type="pres">
      <dgm:prSet presAssocID="{B1FC59EF-6724-4729-8E27-088C8FC77DB9}" presName="composite" presStyleCnt="0"/>
      <dgm:spPr/>
    </dgm:pt>
    <dgm:pt modelId="{93109F15-C0E4-4189-B39F-58E86A6D0D6E}" type="pres">
      <dgm:prSet presAssocID="{B1FC59EF-6724-4729-8E27-088C8FC77DB9}" presName="LShape" presStyleLbl="alignNode1" presStyleIdx="2" presStyleCnt="9"/>
      <dgm:spPr/>
    </dgm:pt>
    <dgm:pt modelId="{126FD607-73AC-49E0-996D-30252FFE08D5}" type="pres">
      <dgm:prSet presAssocID="{B1FC59EF-6724-4729-8E27-088C8FC77DB9}" presName="ParentText" presStyleLbl="revTx" presStyleIdx="1" presStyleCnt="5" custScaleX="101361" custLinFactNeighborX="2279" custLinFactNeighborY="6066">
        <dgm:presLayoutVars>
          <dgm:chMax val="0"/>
          <dgm:chPref val="0"/>
          <dgm:bulletEnabled val="1"/>
        </dgm:presLayoutVars>
      </dgm:prSet>
      <dgm:spPr/>
    </dgm:pt>
    <dgm:pt modelId="{8049AC4D-5438-4362-9C47-D7575682370B}" type="pres">
      <dgm:prSet presAssocID="{B1FC59EF-6724-4729-8E27-088C8FC77DB9}" presName="Triangle" presStyleLbl="alignNode1" presStyleIdx="3" presStyleCnt="9"/>
      <dgm:spPr/>
    </dgm:pt>
    <dgm:pt modelId="{D8F00725-4B67-4C47-A555-364EA26BE0D3}" type="pres">
      <dgm:prSet presAssocID="{43BC7AA7-D741-4DF5-9F50-BD7CE6CF729B}" presName="sibTrans" presStyleCnt="0"/>
      <dgm:spPr/>
    </dgm:pt>
    <dgm:pt modelId="{E8C35DCB-A614-4C8B-ABF6-E8992C174ECA}" type="pres">
      <dgm:prSet presAssocID="{43BC7AA7-D741-4DF5-9F50-BD7CE6CF729B}" presName="space" presStyleCnt="0"/>
      <dgm:spPr/>
    </dgm:pt>
    <dgm:pt modelId="{2ADE42AD-F04C-44D8-B90F-61D1D020CE8F}" type="pres">
      <dgm:prSet presAssocID="{4F018251-6F41-4940-BF44-DA06C9C5FDF0}" presName="composite" presStyleCnt="0"/>
      <dgm:spPr/>
    </dgm:pt>
    <dgm:pt modelId="{D9EB9313-BF1E-4C5E-9BCE-268B9808FEE0}" type="pres">
      <dgm:prSet presAssocID="{4F018251-6F41-4940-BF44-DA06C9C5FDF0}" presName="LShape" presStyleLbl="alignNode1" presStyleIdx="4" presStyleCnt="9"/>
      <dgm:spPr/>
    </dgm:pt>
    <dgm:pt modelId="{FB111B92-10EE-4C30-BD65-0AED06CA6DB8}" type="pres">
      <dgm:prSet presAssocID="{4F018251-6F41-4940-BF44-DA06C9C5FDF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9B67A2A-E909-4E2D-9F77-61C401C7F95E}" type="pres">
      <dgm:prSet presAssocID="{4F018251-6F41-4940-BF44-DA06C9C5FDF0}" presName="Triangle" presStyleLbl="alignNode1" presStyleIdx="5" presStyleCnt="9"/>
      <dgm:spPr/>
    </dgm:pt>
    <dgm:pt modelId="{69B65A9F-D876-4C78-907E-1405617B05BF}" type="pres">
      <dgm:prSet presAssocID="{58B24848-269C-4997-A9AF-2DBB8C454077}" presName="sibTrans" presStyleCnt="0"/>
      <dgm:spPr/>
    </dgm:pt>
    <dgm:pt modelId="{6A5D6CD1-269B-46D3-81C7-502E888E4698}" type="pres">
      <dgm:prSet presAssocID="{58B24848-269C-4997-A9AF-2DBB8C454077}" presName="space" presStyleCnt="0"/>
      <dgm:spPr/>
    </dgm:pt>
    <dgm:pt modelId="{537653C3-69BC-42E8-876F-0C88C9EA0E21}" type="pres">
      <dgm:prSet presAssocID="{4ACB1FE5-F883-47E6-A53E-F969D90CBAC8}" presName="composite" presStyleCnt="0"/>
      <dgm:spPr/>
    </dgm:pt>
    <dgm:pt modelId="{7DBE070B-B3B6-401A-98A2-A2467E320C31}" type="pres">
      <dgm:prSet presAssocID="{4ACB1FE5-F883-47E6-A53E-F969D90CBAC8}" presName="LShape" presStyleLbl="alignNode1" presStyleIdx="6" presStyleCnt="9"/>
      <dgm:spPr/>
    </dgm:pt>
    <dgm:pt modelId="{B7DDFF91-08D1-47BF-A6FE-A7CB8F9FAA66}" type="pres">
      <dgm:prSet presAssocID="{4ACB1FE5-F883-47E6-A53E-F969D90CBAC8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F853A5D-0AD9-475B-B79F-44343EB019FD}" type="pres">
      <dgm:prSet presAssocID="{4ACB1FE5-F883-47E6-A53E-F969D90CBAC8}" presName="Triangle" presStyleLbl="alignNode1" presStyleIdx="7" presStyleCnt="9"/>
      <dgm:spPr/>
    </dgm:pt>
    <dgm:pt modelId="{40F77EFE-4C87-478B-9DB0-1F31E7100DB2}" type="pres">
      <dgm:prSet presAssocID="{BE3DA0E5-A252-4CE4-8412-84BF8E3B9F85}" presName="sibTrans" presStyleCnt="0"/>
      <dgm:spPr/>
    </dgm:pt>
    <dgm:pt modelId="{757D3E13-B7DC-4305-A911-D5630FEB026A}" type="pres">
      <dgm:prSet presAssocID="{BE3DA0E5-A252-4CE4-8412-84BF8E3B9F85}" presName="space" presStyleCnt="0"/>
      <dgm:spPr/>
    </dgm:pt>
    <dgm:pt modelId="{2457B42F-F9A0-466D-AA16-C722281ECFA7}" type="pres">
      <dgm:prSet presAssocID="{3CAE1B27-6BB7-4B18-B793-121EC415870C}" presName="composite" presStyleCnt="0"/>
      <dgm:spPr/>
    </dgm:pt>
    <dgm:pt modelId="{3C596509-2038-4533-B12C-3A8A3A370E28}" type="pres">
      <dgm:prSet presAssocID="{3CAE1B27-6BB7-4B18-B793-121EC415870C}" presName="LShape" presStyleLbl="alignNode1" presStyleIdx="8" presStyleCnt="9"/>
      <dgm:spPr/>
    </dgm:pt>
    <dgm:pt modelId="{98E65834-3F43-45DF-BA5D-48B5FFA9EA38}" type="pres">
      <dgm:prSet presAssocID="{3CAE1B27-6BB7-4B18-B793-121EC415870C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887057B-3C84-4389-9266-FA712615F831}" type="presOf" srcId="{00E15B2F-76FA-484D-AF12-E1673753E66F}" destId="{98E65834-3F43-45DF-BA5D-48B5FFA9EA38}" srcOrd="0" destOrd="1" presId="urn:microsoft.com/office/officeart/2009/3/layout/StepUpProcess"/>
    <dgm:cxn modelId="{7BC0FC3D-96A3-4CCA-B48D-3AC5985DF09E}" type="presOf" srcId="{495CB413-1909-4430-BA3E-6373AA03CB01}" destId="{98E65834-3F43-45DF-BA5D-48B5FFA9EA38}" srcOrd="0" destOrd="3" presId="urn:microsoft.com/office/officeart/2009/3/layout/StepUpProcess"/>
    <dgm:cxn modelId="{0E53CE1F-CFFC-4FCA-8C2F-65CB97D31181}" type="presOf" srcId="{2E57BCF0-FFD8-4FC3-B7AD-C5D94C70BECD}" destId="{B546BFED-1AFC-4788-80C4-70A7531F5CC5}" srcOrd="0" destOrd="0" presId="urn:microsoft.com/office/officeart/2009/3/layout/StepUpProcess"/>
    <dgm:cxn modelId="{D7A1DCF8-120A-4628-848F-F9AF05AFD3D2}" type="presOf" srcId="{4F018251-6F41-4940-BF44-DA06C9C5FDF0}" destId="{FB111B92-10EE-4C30-BD65-0AED06CA6DB8}" srcOrd="0" destOrd="0" presId="urn:microsoft.com/office/officeart/2009/3/layout/StepUpProcess"/>
    <dgm:cxn modelId="{FA2F027D-32A7-4A72-83FF-AACCE28F01D9}" srcId="{D678E8D0-430C-4F85-9850-E2089D80837F}" destId="{4ACB1FE5-F883-47E6-A53E-F969D90CBAC8}" srcOrd="3" destOrd="0" parTransId="{36A16708-AF3F-4E82-AEB1-DB8680BA7418}" sibTransId="{BE3DA0E5-A252-4CE4-8412-84BF8E3B9F85}"/>
    <dgm:cxn modelId="{E8AA93F7-0BC3-452E-B7E4-6C3FCACF272D}" srcId="{D678E8D0-430C-4F85-9850-E2089D80837F}" destId="{4F018251-6F41-4940-BF44-DA06C9C5FDF0}" srcOrd="2" destOrd="0" parTransId="{D3D518B0-00A6-43C7-BA75-DF6F1CD0D85D}" sibTransId="{58B24848-269C-4997-A9AF-2DBB8C454077}"/>
    <dgm:cxn modelId="{AD1840DF-A646-4EB3-BE11-F9FF5500DAB6}" type="presOf" srcId="{B1FC59EF-6724-4729-8E27-088C8FC77DB9}" destId="{126FD607-73AC-49E0-996D-30252FFE08D5}" srcOrd="0" destOrd="0" presId="urn:microsoft.com/office/officeart/2009/3/layout/StepUpProcess"/>
    <dgm:cxn modelId="{5F631349-A801-4048-8170-57E8DFC6420F}" srcId="{3CAE1B27-6BB7-4B18-B793-121EC415870C}" destId="{495CB413-1909-4430-BA3E-6373AA03CB01}" srcOrd="2" destOrd="0" parTransId="{849B7C90-09B6-4391-AFA6-4B13F0C51D98}" sibTransId="{70DCC6A7-8ABE-49F1-82A6-1E8CB9C3D987}"/>
    <dgm:cxn modelId="{FA378DF8-504C-48BD-8F78-FAF090FD2C44}" srcId="{3CAE1B27-6BB7-4B18-B793-121EC415870C}" destId="{40E70450-9EF7-41FC-90D0-ACB5DD171EAD}" srcOrd="1" destOrd="0" parTransId="{58398AE4-2024-4A7A-A0F6-9926F23B3987}" sibTransId="{A165FDEA-B618-489A-A8E4-2F520ADB5D99}"/>
    <dgm:cxn modelId="{AC2E2953-7D9D-4057-8369-67992ADC7996}" srcId="{D678E8D0-430C-4F85-9850-E2089D80837F}" destId="{3CAE1B27-6BB7-4B18-B793-121EC415870C}" srcOrd="4" destOrd="0" parTransId="{97DCC772-7D2D-4B5E-BE7A-A7C9766395CA}" sibTransId="{E82B5310-89B5-4FDC-9EF2-A50AABBA39AC}"/>
    <dgm:cxn modelId="{72BB1C6B-5249-41B8-B457-7936ADB1D5B7}" type="presOf" srcId="{3CAE1B27-6BB7-4B18-B793-121EC415870C}" destId="{98E65834-3F43-45DF-BA5D-48B5FFA9EA38}" srcOrd="0" destOrd="0" presId="urn:microsoft.com/office/officeart/2009/3/layout/StepUpProcess"/>
    <dgm:cxn modelId="{083E2001-BA6A-485A-88BA-0BBCEF537A3E}" srcId="{D678E8D0-430C-4F85-9850-E2089D80837F}" destId="{2E57BCF0-FFD8-4FC3-B7AD-C5D94C70BECD}" srcOrd="0" destOrd="0" parTransId="{558A89BD-969A-457D-A1D7-C8CDD3863CCB}" sibTransId="{BDB8BB31-B228-418A-B9B9-C819FF675FE0}"/>
    <dgm:cxn modelId="{A83428D1-F3AD-429E-9094-2C30CD78C6E4}" type="presOf" srcId="{4ACB1FE5-F883-47E6-A53E-F969D90CBAC8}" destId="{B7DDFF91-08D1-47BF-A6FE-A7CB8F9FAA66}" srcOrd="0" destOrd="0" presId="urn:microsoft.com/office/officeart/2009/3/layout/StepUpProcess"/>
    <dgm:cxn modelId="{EFE2582C-0396-4941-A719-B49A2CCFADC8}" srcId="{D678E8D0-430C-4F85-9850-E2089D80837F}" destId="{B1FC59EF-6724-4729-8E27-088C8FC77DB9}" srcOrd="1" destOrd="0" parTransId="{E9702CC0-80A7-4CA3-82A1-115BC2BE1119}" sibTransId="{43BC7AA7-D741-4DF5-9F50-BD7CE6CF729B}"/>
    <dgm:cxn modelId="{62F6D016-4C33-4915-9896-B92B0F89ABC1}" type="presOf" srcId="{40E70450-9EF7-41FC-90D0-ACB5DD171EAD}" destId="{98E65834-3F43-45DF-BA5D-48B5FFA9EA38}" srcOrd="0" destOrd="2" presId="urn:microsoft.com/office/officeart/2009/3/layout/StepUpProcess"/>
    <dgm:cxn modelId="{80C98BB3-E0CE-4EE3-BF01-81162BCBB914}" type="presOf" srcId="{D678E8D0-430C-4F85-9850-E2089D80837F}" destId="{D094BAA3-16BA-4842-84E2-91F0125CC47C}" srcOrd="0" destOrd="0" presId="urn:microsoft.com/office/officeart/2009/3/layout/StepUpProcess"/>
    <dgm:cxn modelId="{93C5ADC5-3A3E-42C1-A3E7-2843BD4999A1}" srcId="{3CAE1B27-6BB7-4B18-B793-121EC415870C}" destId="{00E15B2F-76FA-484D-AF12-E1673753E66F}" srcOrd="0" destOrd="0" parTransId="{010DA658-1319-47E6-B4C1-A3D2E2877CE7}" sibTransId="{836416DC-89C2-4199-AFAF-F295370CE11F}"/>
    <dgm:cxn modelId="{B86D5617-C3D7-46E7-B577-2686DF7231D2}" type="presParOf" srcId="{D094BAA3-16BA-4842-84E2-91F0125CC47C}" destId="{3BCC520D-851A-4812-B4BF-20113AA14814}" srcOrd="0" destOrd="0" presId="urn:microsoft.com/office/officeart/2009/3/layout/StepUpProcess"/>
    <dgm:cxn modelId="{3698C54F-5D8C-4619-80D7-3B411CB79E68}" type="presParOf" srcId="{3BCC520D-851A-4812-B4BF-20113AA14814}" destId="{B41A2E2C-B02C-4802-AB82-9EBB27DDE246}" srcOrd="0" destOrd="0" presId="urn:microsoft.com/office/officeart/2009/3/layout/StepUpProcess"/>
    <dgm:cxn modelId="{42DA2C66-98AB-4DB5-B087-A5B8CD900F08}" type="presParOf" srcId="{3BCC520D-851A-4812-B4BF-20113AA14814}" destId="{B546BFED-1AFC-4788-80C4-70A7531F5CC5}" srcOrd="1" destOrd="0" presId="urn:microsoft.com/office/officeart/2009/3/layout/StepUpProcess"/>
    <dgm:cxn modelId="{B52B68FE-9C2F-4038-9C61-6E407DA7D7BD}" type="presParOf" srcId="{3BCC520D-851A-4812-B4BF-20113AA14814}" destId="{0693828C-24B0-47E0-A942-543C0B2221DB}" srcOrd="2" destOrd="0" presId="urn:microsoft.com/office/officeart/2009/3/layout/StepUpProcess"/>
    <dgm:cxn modelId="{0BC68ABC-6044-47FC-B65A-8A7260EDCE20}" type="presParOf" srcId="{D094BAA3-16BA-4842-84E2-91F0125CC47C}" destId="{E68D5A85-951F-4176-B9E9-22046448A46F}" srcOrd="1" destOrd="0" presId="urn:microsoft.com/office/officeart/2009/3/layout/StepUpProcess"/>
    <dgm:cxn modelId="{25701CDF-281F-461F-9324-2FDCFA12F8F3}" type="presParOf" srcId="{E68D5A85-951F-4176-B9E9-22046448A46F}" destId="{1920D523-5772-4519-852C-0EBC36690F52}" srcOrd="0" destOrd="0" presId="urn:microsoft.com/office/officeart/2009/3/layout/StepUpProcess"/>
    <dgm:cxn modelId="{D4D70413-A874-4858-9058-4173D39F869C}" type="presParOf" srcId="{D094BAA3-16BA-4842-84E2-91F0125CC47C}" destId="{106BBCB7-F165-42AB-99EB-83688190D9EA}" srcOrd="2" destOrd="0" presId="urn:microsoft.com/office/officeart/2009/3/layout/StepUpProcess"/>
    <dgm:cxn modelId="{6D4A2692-0BE0-4225-9030-4C798AB51760}" type="presParOf" srcId="{106BBCB7-F165-42AB-99EB-83688190D9EA}" destId="{93109F15-C0E4-4189-B39F-58E86A6D0D6E}" srcOrd="0" destOrd="0" presId="urn:microsoft.com/office/officeart/2009/3/layout/StepUpProcess"/>
    <dgm:cxn modelId="{BC77525B-7187-40C1-9369-905B841D7A74}" type="presParOf" srcId="{106BBCB7-F165-42AB-99EB-83688190D9EA}" destId="{126FD607-73AC-49E0-996D-30252FFE08D5}" srcOrd="1" destOrd="0" presId="urn:microsoft.com/office/officeart/2009/3/layout/StepUpProcess"/>
    <dgm:cxn modelId="{6861DE87-6564-4715-99AF-0F699ADE65D9}" type="presParOf" srcId="{106BBCB7-F165-42AB-99EB-83688190D9EA}" destId="{8049AC4D-5438-4362-9C47-D7575682370B}" srcOrd="2" destOrd="0" presId="urn:microsoft.com/office/officeart/2009/3/layout/StepUpProcess"/>
    <dgm:cxn modelId="{88AD7D1F-266A-41DC-A90A-051191703906}" type="presParOf" srcId="{D094BAA3-16BA-4842-84E2-91F0125CC47C}" destId="{D8F00725-4B67-4C47-A555-364EA26BE0D3}" srcOrd="3" destOrd="0" presId="urn:microsoft.com/office/officeart/2009/3/layout/StepUpProcess"/>
    <dgm:cxn modelId="{24D1D4A0-9A7E-416A-9CFF-D56ECC25F061}" type="presParOf" srcId="{D8F00725-4B67-4C47-A555-364EA26BE0D3}" destId="{E8C35DCB-A614-4C8B-ABF6-E8992C174ECA}" srcOrd="0" destOrd="0" presId="urn:microsoft.com/office/officeart/2009/3/layout/StepUpProcess"/>
    <dgm:cxn modelId="{9F01BE2E-8565-4FDC-AE47-811973E01E6C}" type="presParOf" srcId="{D094BAA3-16BA-4842-84E2-91F0125CC47C}" destId="{2ADE42AD-F04C-44D8-B90F-61D1D020CE8F}" srcOrd="4" destOrd="0" presId="urn:microsoft.com/office/officeart/2009/3/layout/StepUpProcess"/>
    <dgm:cxn modelId="{81683495-3836-434B-9FE7-B8BB4EDEFF50}" type="presParOf" srcId="{2ADE42AD-F04C-44D8-B90F-61D1D020CE8F}" destId="{D9EB9313-BF1E-4C5E-9BCE-268B9808FEE0}" srcOrd="0" destOrd="0" presId="urn:microsoft.com/office/officeart/2009/3/layout/StepUpProcess"/>
    <dgm:cxn modelId="{41E438FC-F399-4E4E-B017-89A3B48196C6}" type="presParOf" srcId="{2ADE42AD-F04C-44D8-B90F-61D1D020CE8F}" destId="{FB111B92-10EE-4C30-BD65-0AED06CA6DB8}" srcOrd="1" destOrd="0" presId="urn:microsoft.com/office/officeart/2009/3/layout/StepUpProcess"/>
    <dgm:cxn modelId="{64E39C70-8C4E-4D8A-9602-3EAECA38F61D}" type="presParOf" srcId="{2ADE42AD-F04C-44D8-B90F-61D1D020CE8F}" destId="{69B67A2A-E909-4E2D-9F77-61C401C7F95E}" srcOrd="2" destOrd="0" presId="urn:microsoft.com/office/officeart/2009/3/layout/StepUpProcess"/>
    <dgm:cxn modelId="{466F798D-0D97-4D60-9F80-A8DB905B8B68}" type="presParOf" srcId="{D094BAA3-16BA-4842-84E2-91F0125CC47C}" destId="{69B65A9F-D876-4C78-907E-1405617B05BF}" srcOrd="5" destOrd="0" presId="urn:microsoft.com/office/officeart/2009/3/layout/StepUpProcess"/>
    <dgm:cxn modelId="{002ACB54-B9B0-4A83-A4F1-7EE6D8F467DD}" type="presParOf" srcId="{69B65A9F-D876-4C78-907E-1405617B05BF}" destId="{6A5D6CD1-269B-46D3-81C7-502E888E4698}" srcOrd="0" destOrd="0" presId="urn:microsoft.com/office/officeart/2009/3/layout/StepUpProcess"/>
    <dgm:cxn modelId="{6D7F32F5-62F6-4994-AE0F-9166CC44334D}" type="presParOf" srcId="{D094BAA3-16BA-4842-84E2-91F0125CC47C}" destId="{537653C3-69BC-42E8-876F-0C88C9EA0E21}" srcOrd="6" destOrd="0" presId="urn:microsoft.com/office/officeart/2009/3/layout/StepUpProcess"/>
    <dgm:cxn modelId="{A10313E1-A45F-4092-9F67-0380E68E0282}" type="presParOf" srcId="{537653C3-69BC-42E8-876F-0C88C9EA0E21}" destId="{7DBE070B-B3B6-401A-98A2-A2467E320C31}" srcOrd="0" destOrd="0" presId="urn:microsoft.com/office/officeart/2009/3/layout/StepUpProcess"/>
    <dgm:cxn modelId="{324B1DE0-FD4A-42AF-8C57-9E885924C568}" type="presParOf" srcId="{537653C3-69BC-42E8-876F-0C88C9EA0E21}" destId="{B7DDFF91-08D1-47BF-A6FE-A7CB8F9FAA66}" srcOrd="1" destOrd="0" presId="urn:microsoft.com/office/officeart/2009/3/layout/StepUpProcess"/>
    <dgm:cxn modelId="{29F0F056-84E9-404D-AD75-383E9DF6AF76}" type="presParOf" srcId="{537653C3-69BC-42E8-876F-0C88C9EA0E21}" destId="{FF853A5D-0AD9-475B-B79F-44343EB019FD}" srcOrd="2" destOrd="0" presId="urn:microsoft.com/office/officeart/2009/3/layout/StepUpProcess"/>
    <dgm:cxn modelId="{1F5E4B80-BE07-40B3-9FCF-97EA1D9D5ED5}" type="presParOf" srcId="{D094BAA3-16BA-4842-84E2-91F0125CC47C}" destId="{40F77EFE-4C87-478B-9DB0-1F31E7100DB2}" srcOrd="7" destOrd="0" presId="urn:microsoft.com/office/officeart/2009/3/layout/StepUpProcess"/>
    <dgm:cxn modelId="{88525A97-F0E5-42F5-975C-59CB6F0BDD73}" type="presParOf" srcId="{40F77EFE-4C87-478B-9DB0-1F31E7100DB2}" destId="{757D3E13-B7DC-4305-A911-D5630FEB026A}" srcOrd="0" destOrd="0" presId="urn:microsoft.com/office/officeart/2009/3/layout/StepUpProcess"/>
    <dgm:cxn modelId="{64FBC4DF-C2B0-4477-86DF-440340B9C04A}" type="presParOf" srcId="{D094BAA3-16BA-4842-84E2-91F0125CC47C}" destId="{2457B42F-F9A0-466D-AA16-C722281ECFA7}" srcOrd="8" destOrd="0" presId="urn:microsoft.com/office/officeart/2009/3/layout/StepUpProcess"/>
    <dgm:cxn modelId="{0233C90D-EAC9-4E0C-8B12-5A7E32438DDD}" type="presParOf" srcId="{2457B42F-F9A0-466D-AA16-C722281ECFA7}" destId="{3C596509-2038-4533-B12C-3A8A3A370E28}" srcOrd="0" destOrd="0" presId="urn:microsoft.com/office/officeart/2009/3/layout/StepUpProcess"/>
    <dgm:cxn modelId="{29C75B7D-0E4B-4155-8AC1-051FCAC47BBD}" type="presParOf" srcId="{2457B42F-F9A0-466D-AA16-C722281ECFA7}" destId="{98E65834-3F43-45DF-BA5D-48B5FFA9EA3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A2E2C-B02C-4802-AB82-9EBB27DDE246}">
      <dsp:nvSpPr>
        <dsp:cNvPr id="0" name=""/>
        <dsp:cNvSpPr/>
      </dsp:nvSpPr>
      <dsp:spPr>
        <a:xfrm rot="5400000">
          <a:off x="412216" y="2538926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46BFED-1AFC-4788-80C4-70A7531F5CC5}">
      <dsp:nvSpPr>
        <dsp:cNvPr id="0" name=""/>
        <dsp:cNvSpPr/>
      </dsp:nvSpPr>
      <dsp:spPr>
        <a:xfrm>
          <a:off x="205260" y="3155328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Quick analysis time. Laser type</a:t>
          </a:r>
        </a:p>
      </dsp:txBody>
      <dsp:txXfrm>
        <a:off x="205260" y="3155328"/>
        <a:ext cx="1862516" cy="1632604"/>
      </dsp:txXfrm>
    </dsp:sp>
    <dsp:sp modelId="{0693828C-24B0-47E0-A942-543C0B2221DB}">
      <dsp:nvSpPr>
        <dsp:cNvPr id="0" name=""/>
        <dsp:cNvSpPr/>
      </dsp:nvSpPr>
      <dsp:spPr>
        <a:xfrm>
          <a:off x="1716358" y="2387043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3109F15-C0E4-4189-B39F-58E86A6D0D6E}">
      <dsp:nvSpPr>
        <dsp:cNvPr id="0" name=""/>
        <dsp:cNvSpPr/>
      </dsp:nvSpPr>
      <dsp:spPr>
        <a:xfrm rot="5400000">
          <a:off x="2692300" y="1974717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6FD607-73AC-49E0-996D-30252FFE08D5}">
      <dsp:nvSpPr>
        <dsp:cNvPr id="0" name=""/>
        <dsp:cNvSpPr/>
      </dsp:nvSpPr>
      <dsp:spPr>
        <a:xfrm>
          <a:off x="2515116" y="2690152"/>
          <a:ext cx="1887865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Outdoor, Highly operational (</a:t>
          </a:r>
          <a:r>
            <a:rPr lang="en-US" sz="2100" kern="1200" dirty="0" err="1"/>
            <a:t>SwaP</a:t>
          </a:r>
          <a:r>
            <a:rPr lang="en-US" sz="2100" kern="1200" dirty="0"/>
            <a:t>, Design)</a:t>
          </a:r>
        </a:p>
      </dsp:txBody>
      <dsp:txXfrm>
        <a:off x="2515116" y="2690152"/>
        <a:ext cx="1887865" cy="1632604"/>
      </dsp:txXfrm>
    </dsp:sp>
    <dsp:sp modelId="{8049AC4D-5438-4362-9C47-D7575682370B}">
      <dsp:nvSpPr>
        <dsp:cNvPr id="0" name=""/>
        <dsp:cNvSpPr/>
      </dsp:nvSpPr>
      <dsp:spPr>
        <a:xfrm>
          <a:off x="3996441" y="1822834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EB9313-BF1E-4C5E-9BCE-268B9808FEE0}">
      <dsp:nvSpPr>
        <dsp:cNvPr id="0" name=""/>
        <dsp:cNvSpPr/>
      </dsp:nvSpPr>
      <dsp:spPr>
        <a:xfrm rot="5400000">
          <a:off x="4972384" y="1410508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11B92-10EE-4C30-BD65-0AED06CA6DB8}">
      <dsp:nvSpPr>
        <dsp:cNvPr id="0" name=""/>
        <dsp:cNvSpPr/>
      </dsp:nvSpPr>
      <dsp:spPr>
        <a:xfrm>
          <a:off x="4765427" y="2026910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Liquids (+ Bulk &amp; Powders)</a:t>
          </a:r>
        </a:p>
      </dsp:txBody>
      <dsp:txXfrm>
        <a:off x="4765427" y="2026910"/>
        <a:ext cx="1862516" cy="1632604"/>
      </dsp:txXfrm>
    </dsp:sp>
    <dsp:sp modelId="{69B67A2A-E909-4E2D-9F77-61C401C7F95E}">
      <dsp:nvSpPr>
        <dsp:cNvPr id="0" name=""/>
        <dsp:cNvSpPr/>
      </dsp:nvSpPr>
      <dsp:spPr>
        <a:xfrm>
          <a:off x="6276525" y="1258625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BE070B-B3B6-401A-98A2-A2467E320C31}">
      <dsp:nvSpPr>
        <dsp:cNvPr id="0" name=""/>
        <dsp:cNvSpPr/>
      </dsp:nvSpPr>
      <dsp:spPr>
        <a:xfrm rot="5400000">
          <a:off x="7252467" y="846299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DDFF91-08D1-47BF-A6FE-A7CB8F9FAA66}">
      <dsp:nvSpPr>
        <dsp:cNvPr id="0" name=""/>
        <dsp:cNvSpPr/>
      </dsp:nvSpPr>
      <dsp:spPr>
        <a:xfrm>
          <a:off x="7045511" y="1462701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Via Container </a:t>
          </a:r>
        </a:p>
      </dsp:txBody>
      <dsp:txXfrm>
        <a:off x="7045511" y="1462701"/>
        <a:ext cx="1862516" cy="1632604"/>
      </dsp:txXfrm>
    </dsp:sp>
    <dsp:sp modelId="{FF853A5D-0AD9-475B-B79F-44343EB019FD}">
      <dsp:nvSpPr>
        <dsp:cNvPr id="0" name=""/>
        <dsp:cNvSpPr/>
      </dsp:nvSpPr>
      <dsp:spPr>
        <a:xfrm>
          <a:off x="8556609" y="694416"/>
          <a:ext cx="351418" cy="351418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596509-2038-4533-B12C-3A8A3A370E28}">
      <dsp:nvSpPr>
        <dsp:cNvPr id="0" name=""/>
        <dsp:cNvSpPr/>
      </dsp:nvSpPr>
      <dsp:spPr>
        <a:xfrm rot="5400000">
          <a:off x="9532551" y="282090"/>
          <a:ext cx="1239819" cy="2063031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8E65834-3F43-45DF-BA5D-48B5FFA9EA38}">
      <dsp:nvSpPr>
        <dsp:cNvPr id="0" name=""/>
        <dsp:cNvSpPr/>
      </dsp:nvSpPr>
      <dsp:spPr>
        <a:xfrm>
          <a:off x="9325595" y="898492"/>
          <a:ext cx="1862516" cy="1632604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Substances Library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Wide. Unique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Extendable (Hugh)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Upgradeable</a:t>
          </a:r>
        </a:p>
      </dsp:txBody>
      <dsp:txXfrm>
        <a:off x="9325595" y="898492"/>
        <a:ext cx="1862516" cy="1632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pPr>
              <a:defRPr/>
            </a:pPr>
            <a:fld id="{C262CCBB-89F5-41FA-A292-6CAB6FD3FA6D}" type="datetime1">
              <a:rPr lang="en-US"/>
              <a:pPr>
                <a:defRPr/>
              </a:pPr>
              <a:t>7/7/2016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pPr>
              <a:defRPr/>
            </a:pPr>
            <a:fld id="{6829D53A-ED9B-409D-BEFD-8C3C56D65631}" type="slidenum">
              <a:rPr lang="he-IL"/>
              <a:pPr>
                <a:defRPr/>
              </a:pPr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0800845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he-I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pPr>
              <a:defRPr/>
            </a:pP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pPr>
              <a:defRPr/>
            </a:pPr>
            <a:fld id="{8ECCF006-14A4-4190-8826-5A12758BE46A}" type="slidenum">
              <a:rPr lang="he-IL"/>
              <a:pPr>
                <a:defRPr/>
              </a:pPr>
              <a:t>‹#›</a:t>
            </a:fld>
            <a:endParaRPr lang="he-IL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pPr>
              <a:defRPr/>
            </a:pPr>
            <a:fld id="{5EEDADA4-FFB0-4EDE-8A11-B51D01B0CE9C}" type="datetime1">
              <a:rPr lang="en-US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5773809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60242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13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0287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351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15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30546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75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55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18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37862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19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6735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7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35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2629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5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25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75673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26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1308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27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64002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28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04710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B8A63-3208-4FFD-81FF-F6DDE8579F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12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4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5439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6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99750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CCF006-14A4-4190-8826-5A12758BE46A}" type="slidenum">
              <a:rPr lang="he-IL" smtClean="0"/>
              <a:pPr>
                <a:defRPr/>
              </a:pPr>
              <a:t>7</a:t>
            </a:fld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fld id="{5EEDADA4-FFB0-4EDE-8A11-B51D01B0CE9C}" type="datetime1">
              <a:rPr lang="en-US" smtClean="0"/>
              <a:pPr>
                <a:defRPr/>
              </a:pPr>
              <a:t>7/7/2016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842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7/7/2016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373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7/7/2016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85565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CCF006-14A4-4190-8826-5A12758BE46A}" type="slidenum">
              <a:rPr kumimoji="0" lang="he-IL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EDADA4-FFB0-4EDE-8A11-B51D01B0CE9C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7/7/2016</a:t>
            </a:fld>
            <a:endParaRPr kumimoji="0" lang="he-IL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1890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6741933"/>
            <a:ext cx="12192000" cy="116067"/>
          </a:xfrm>
          <a:prstGeom prst="rect">
            <a:avLst/>
          </a:prstGeom>
          <a:solidFill>
            <a:srgbClr val="D5B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 userDrawn="1"/>
        </p:nvSpPr>
        <p:spPr>
          <a:xfrm>
            <a:off x="-25400" y="-50800"/>
            <a:ext cx="12242800" cy="693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2337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954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AutoShape 11"/>
          <p:cNvSpPr>
            <a:spLocks noChangeAspect="1" noChangeArrowheads="1" noTextEdit="1"/>
          </p:cNvSpPr>
          <p:nvPr userDrawn="1"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5" name="Rectangle 4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7"/>
          <p:cNvSpPr/>
          <p:nvPr userDrawn="1"/>
        </p:nvSpPr>
        <p:spPr bwMode="auto">
          <a:xfrm>
            <a:off x="0" y="5639153"/>
            <a:ext cx="5543730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 userDrawn="1"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 userDrawn="1"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3" name="Rectangle 12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1" name="Content Placeholder 20"/>
          <p:cNvSpPr>
            <a:spLocks noGrp="1"/>
          </p:cNvSpPr>
          <p:nvPr>
            <p:ph sz="quarter" idx="10" hasCustomPrompt="1"/>
          </p:nvPr>
        </p:nvSpPr>
        <p:spPr>
          <a:xfrm>
            <a:off x="2205071" y="3539643"/>
            <a:ext cx="7569200" cy="724161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36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94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201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1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63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710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50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74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6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3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19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3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"/>
            <a:ext cx="2743200" cy="6126163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"/>
            <a:ext cx="80264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69600" cy="838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  <p:sldLayoutId id="2147483676" r:id="rId1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6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301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4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CECFF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130000"/>
        <a:buBlip>
          <a:blip r:embed="rId14"/>
        </a:buBlip>
        <a:defRPr sz="2800" b="1">
          <a:solidFill>
            <a:srgbClr val="003366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40.png"/><Relationship Id="rId9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jpe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emf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11" Type="http://schemas.openxmlformats.org/officeDocument/2006/relationships/image" Target="../media/image67.png"/><Relationship Id="rId5" Type="http://schemas.openxmlformats.org/officeDocument/2006/relationships/image" Target="../media/image71.jpeg"/><Relationship Id="rId10" Type="http://schemas.openxmlformats.org/officeDocument/2006/relationships/image" Target="../media/image36.png"/><Relationship Id="rId4" Type="http://schemas.openxmlformats.org/officeDocument/2006/relationships/image" Target="../media/image70.jpeg"/><Relationship Id="rId9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tiff"/><Relationship Id="rId13" Type="http://schemas.openxmlformats.org/officeDocument/2006/relationships/image" Target="../media/image8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6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jpe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11" Type="http://schemas.openxmlformats.org/officeDocument/2006/relationships/image" Target="../media/image25.tiff"/><Relationship Id="rId5" Type="http://schemas.openxmlformats.org/officeDocument/2006/relationships/image" Target="../media/image6.png"/><Relationship Id="rId10" Type="http://schemas.openxmlformats.org/officeDocument/2006/relationships/image" Target="../media/image24.tiff"/><Relationship Id="rId4" Type="http://schemas.microsoft.com/office/2007/relationships/hdphoto" Target="../media/hdphoto1.wdp"/><Relationship Id="rId9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emf"/><Relationship Id="rId5" Type="http://schemas.openxmlformats.org/officeDocument/2006/relationships/image" Target="../media/image26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66" y="-54430"/>
            <a:ext cx="12236990" cy="59332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19233" y="2949531"/>
            <a:ext cx="4551904" cy="7837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31358" y="3079806"/>
            <a:ext cx="4138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e-IL" sz="2800" dirty="0">
                <a:solidFill>
                  <a:schemeClr val="bg1"/>
                </a:solidFill>
                <a:latin typeface="+mn-lt"/>
              </a:rPr>
              <a:t>LD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S</a:t>
            </a:r>
            <a:r>
              <a:rPr lang="he-IL" sz="2800" dirty="0">
                <a:solidFill>
                  <a:schemeClr val="bg1"/>
                </a:solidFill>
                <a:latin typeface="+mn-lt"/>
              </a:rPr>
              <a:t> – 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Laser Detect Systems</a:t>
            </a:r>
            <a:endParaRPr lang="he-IL" sz="3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19233" y="3838417"/>
            <a:ext cx="8554321" cy="1336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31359" y="4033319"/>
            <a:ext cx="9123274" cy="92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sz="2800" dirty="0">
                <a:solidFill>
                  <a:schemeClr val="bg1"/>
                </a:solidFill>
              </a:rPr>
              <a:t>HOUSE FOR SUBSTANCES DETECTION </a:t>
            </a:r>
          </a:p>
          <a:p>
            <a:pPr>
              <a:lnSpc>
                <a:spcPts val="3400"/>
              </a:lnSpc>
            </a:pPr>
            <a:r>
              <a:rPr lang="en-US" sz="2400" dirty="0">
                <a:solidFill>
                  <a:schemeClr val="bg1"/>
                </a:solidFill>
              </a:rPr>
              <a:t>TECHNOLOGIES, APPLICATIONS &amp; CONOP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22766" y="5886981"/>
            <a:ext cx="12236990" cy="1003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3" y="5933281"/>
            <a:ext cx="3330609" cy="93007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19233" y="5168929"/>
            <a:ext cx="5515534" cy="95785"/>
            <a:chOff x="10806" y="5369749"/>
            <a:chExt cx="7340454" cy="116186"/>
          </a:xfrm>
        </p:grpSpPr>
        <p:sp>
          <p:nvSpPr>
            <p:cNvPr id="37" name="Rectangle 3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73343" y="1738027"/>
            <a:ext cx="8554321" cy="10838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Welcome</a:t>
            </a:r>
          </a:p>
          <a:p>
            <a:pPr algn="ctr"/>
            <a:r>
              <a:rPr lang="en-US" sz="2800" b="1" dirty="0"/>
              <a:t>“</a:t>
            </a:r>
            <a:r>
              <a:rPr lang="he-IL" sz="2800" b="1" dirty="0"/>
              <a:t>פרויקט גמר שיתוף הנדסת תוכנה ותעשייה וניהול</a:t>
            </a:r>
            <a:r>
              <a:rPr lang="en-US" sz="28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72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mb dir="vert"/>
      </p:transition>
    </mc:Choice>
    <mc:Fallback xmlns="">
      <p:transition spd="slow">
        <p:comb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591" y="2815427"/>
            <a:ext cx="2218506" cy="2218506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719754"/>
            <a:ext cx="1804410" cy="31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Engagement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85716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A laser source illuminates the suspected material. 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light strikes the molecules and scatters.  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scattered light is collected by the spectrometer.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01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59977" y="2120874"/>
            <a:ext cx="1425062" cy="142506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914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flipH="1" flipV="1">
            <a:off x="10250394" y="1755123"/>
            <a:ext cx="1941606" cy="382252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14" name="Rectangle 17"/>
          <p:cNvSpPr>
            <a:spLocks/>
          </p:cNvSpPr>
          <p:nvPr/>
        </p:nvSpPr>
        <p:spPr bwMode="auto">
          <a:xfrm>
            <a:off x="3680594" y="2652600"/>
            <a:ext cx="2763238" cy="33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Calibri" charset="0"/>
                <a:cs typeface="Calibri" charset="0"/>
              </a:rPr>
              <a:t>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01861" y="3481833"/>
            <a:ext cx="57941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Molecular fingerprint is generated </a:t>
            </a:r>
          </a:p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     (Raman spectra).</a:t>
            </a:r>
          </a:p>
          <a:p>
            <a:pPr marL="285750" marR="0" lvl="0" indent="-28575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Times New Roman" pitchFamily="18" charset="0"/>
                <a:cs typeface="Tahoma" pitchFamily="34" charset="0"/>
              </a:rPr>
              <a:t>The spectrum is compared with previously recorded Raman signatures of various substances.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97444" y="32956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14057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02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72141" y="2647917"/>
            <a:ext cx="2324100" cy="129540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  <p:grpSp>
        <p:nvGrpSpPr>
          <p:cNvPr id="30" name="Group 29"/>
          <p:cNvGrpSpPr/>
          <p:nvPr/>
        </p:nvGrpSpPr>
        <p:grpSpPr>
          <a:xfrm rot="5400000">
            <a:off x="849064" y="2547063"/>
            <a:ext cx="2090200" cy="3134977"/>
            <a:chOff x="9631250" y="1948593"/>
            <a:chExt cx="2381741" cy="357224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31250" y="1948593"/>
              <a:ext cx="2381741" cy="3572243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 flipH="1">
              <a:off x="11471652" y="215625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6200000" flipH="1">
              <a:off x="11636105" y="2320703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9888914" y="215625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5400000">
              <a:off x="9724462" y="2320703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flipH="1" flipV="1">
              <a:off x="11459619" y="5269958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 flipH="1" flipV="1">
              <a:off x="11624072" y="5105506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flipV="1">
              <a:off x="9898239" y="5278360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16200000" flipV="1">
              <a:off x="9733787" y="5113908"/>
              <a:ext cx="32890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2">
                  <a:alpha val="64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94" y="3386289"/>
            <a:ext cx="2524969" cy="1474905"/>
          </a:xfrm>
          <a:prstGeom prst="rect">
            <a:avLst/>
          </a:prstGeom>
          <a:ln w="6350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60520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3" name="Rectangle 2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0" name="Rectangle 17"/>
          <p:cNvSpPr>
            <a:spLocks/>
          </p:cNvSpPr>
          <p:nvPr/>
        </p:nvSpPr>
        <p:spPr bwMode="auto">
          <a:xfrm>
            <a:off x="5121907" y="2652598"/>
            <a:ext cx="1558374" cy="38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</a:rPr>
              <a:t>Outcome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217240" y="3431193"/>
            <a:ext cx="572260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The computing unit generates True / False result.</a:t>
            </a:r>
          </a:p>
          <a:p>
            <a:pPr marL="429747" marR="0" lvl="0" indent="-285750" algn="just" defTabSz="914400" eaLnBrk="1" fontAlgn="auto" latinLnBrk="0" hangingPunct="1">
              <a:lnSpc>
                <a:spcPts val="2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A match alerts the operator of hazardous substances residue.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217241" y="3282917"/>
            <a:ext cx="0" cy="164051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>
            <a:off x="-27296" y="1755123"/>
            <a:ext cx="1941606" cy="38225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84834" y="2943109"/>
            <a:ext cx="2099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03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9" name="Picture 3" descr="D:\LDS\pic\passed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1330" y="3282917"/>
            <a:ext cx="1009414" cy="17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LDS\pic\hazard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946" y="3282917"/>
            <a:ext cx="1004538" cy="17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LASER IDENTIFICATION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1453255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12" y="1940520"/>
            <a:ext cx="6775450" cy="3427896"/>
          </a:xfrm>
          <a:prstGeom prst="rect">
            <a:avLst/>
          </a:prstGeom>
        </p:spPr>
      </p:pic>
      <p:sp>
        <p:nvSpPr>
          <p:cNvPr id="3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3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6" name="glow"/>
          <p:cNvSpPr/>
          <p:nvPr/>
        </p:nvSpPr>
        <p:spPr>
          <a:xfrm flipH="1">
            <a:off x="8953909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7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8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21" name="glow"/>
          <p:cNvSpPr/>
          <p:nvPr/>
        </p:nvSpPr>
        <p:spPr>
          <a:xfrm flipH="1">
            <a:off x="6306008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1" name="glow"/>
          <p:cNvSpPr/>
          <p:nvPr/>
        </p:nvSpPr>
        <p:spPr>
          <a:xfrm flipH="1">
            <a:off x="7120277" y="440233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34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3" name="glow"/>
          <p:cNvSpPr/>
          <p:nvPr/>
        </p:nvSpPr>
        <p:spPr>
          <a:xfrm flipH="1">
            <a:off x="6262028" y="2525225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5" name="glow"/>
          <p:cNvSpPr/>
          <p:nvPr/>
        </p:nvSpPr>
        <p:spPr>
          <a:xfrm flipH="1">
            <a:off x="7120277" y="43988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49" name="glow"/>
          <p:cNvSpPr/>
          <p:nvPr/>
        </p:nvSpPr>
        <p:spPr>
          <a:xfrm flipH="1">
            <a:off x="8956953" y="4015221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0" name="glow"/>
          <p:cNvSpPr/>
          <p:nvPr/>
        </p:nvSpPr>
        <p:spPr>
          <a:xfrm flipH="1">
            <a:off x="9337368" y="2218006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1" name="glow"/>
          <p:cNvSpPr/>
          <p:nvPr/>
        </p:nvSpPr>
        <p:spPr>
          <a:xfrm flipH="1">
            <a:off x="6307109" y="3307708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2" name="glow"/>
          <p:cNvSpPr/>
          <p:nvPr/>
        </p:nvSpPr>
        <p:spPr>
          <a:xfrm flipH="1">
            <a:off x="8626953" y="344328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3" name="glow"/>
          <p:cNvSpPr/>
          <p:nvPr/>
        </p:nvSpPr>
        <p:spPr>
          <a:xfrm flipH="1">
            <a:off x="8695237" y="2713153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54" name="glow"/>
          <p:cNvSpPr/>
          <p:nvPr/>
        </p:nvSpPr>
        <p:spPr>
          <a:xfrm flipH="1">
            <a:off x="10688667" y="2968922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56" name="Rectangle 5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cxnSp>
        <p:nvCxnSpPr>
          <p:cNvPr id="60" name="Straight Connector 59"/>
          <p:cNvCxnSpPr/>
          <p:nvPr/>
        </p:nvCxnSpPr>
        <p:spPr bwMode="auto">
          <a:xfrm rot="16200000">
            <a:off x="1848040" y="866464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>
            <a:off x="1848040" y="3405949"/>
            <a:ext cx="0" cy="3696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4491517" y="4208756"/>
            <a:ext cx="522085" cy="523025"/>
            <a:chOff x="4486275" y="4840731"/>
            <a:chExt cx="522085" cy="523025"/>
          </a:xfrm>
        </p:grpSpPr>
        <p:sp>
          <p:nvSpPr>
            <p:cNvPr id="72" name="glow"/>
            <p:cNvSpPr/>
            <p:nvPr/>
          </p:nvSpPr>
          <p:spPr>
            <a:xfrm flipH="1">
              <a:off x="4678564" y="5033960"/>
              <a:ext cx="136568" cy="136568"/>
            </a:xfrm>
            <a:prstGeom prst="ellipse">
              <a:avLst/>
            </a:prstGeom>
            <a:solidFill>
              <a:srgbClr val="BF2026"/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626169" y="4981565"/>
              <a:ext cx="241359" cy="241359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36792" y="4892188"/>
              <a:ext cx="420112" cy="420112"/>
            </a:xfrm>
            <a:prstGeom prst="ellipse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 bwMode="auto">
            <a:xfrm>
              <a:off x="4486275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 bwMode="auto">
            <a:xfrm>
              <a:off x="4905447" y="5102244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 rot="5400000">
              <a:off x="4695897" y="4892188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 rot="5400000">
              <a:off x="4695897" y="5312300"/>
              <a:ext cx="102913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295668" y="2884248"/>
            <a:ext cx="3959398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Locally.</a:t>
            </a:r>
          </a:p>
          <a:p>
            <a:pPr marL="0" marR="0" lvl="1" indent="0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75000"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</a:rPr>
              <a:t>Externally.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533400" y="279400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EXTENDABLE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551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12969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69 -7.40741E-7 L -0.12969 0.27384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19948 -1.85185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74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347 -1.11111E-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47 -1.11111E-6 L -0.13347 0.1594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1.04167E-6 0.053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5393 L -0.32448 0.05393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448 0.05393 L -0.32409 0.1398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2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38242 0.00023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242 0.00023 L -0.38216 0.317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58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-0.32904 -0.00463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04 -0.00463 L -0.32904 0.24699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6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091 0.30487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5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30487 L -0.49271 0.2092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-479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0023 L -0.35039 0.05694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6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21" grpId="0" animBg="1"/>
      <p:bldP spid="21" grpId="1" animBg="1"/>
      <p:bldP spid="31" grpId="0" animBg="1"/>
      <p:bldP spid="34" grpId="0" animBg="1"/>
      <p:bldP spid="3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62"/>
          <p:cNvSpPr/>
          <p:nvPr/>
        </p:nvSpPr>
        <p:spPr bwMode="auto">
          <a:xfrm>
            <a:off x="4146482" y="2960491"/>
            <a:ext cx="8045518" cy="25731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320936" y="1773932"/>
            <a:ext cx="2423332" cy="463750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361599" y="1952263"/>
            <a:ext cx="2801904" cy="4304570"/>
            <a:chOff x="5753153" y="1952263"/>
            <a:chExt cx="2801904" cy="430457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3153" y="1952263"/>
              <a:ext cx="2801904" cy="4304570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5990344" y="2139869"/>
              <a:ext cx="2357327" cy="3885997"/>
              <a:chOff x="5703278" y="1425721"/>
              <a:chExt cx="1911643" cy="3151298"/>
            </a:xfrm>
          </p:grpSpPr>
          <p:sp>
            <p:nvSpPr>
              <p:cNvPr id="15" name="Rectangle 14"/>
              <p:cNvSpPr/>
              <p:nvPr/>
            </p:nvSpPr>
            <p:spPr bwMode="auto">
              <a:xfrm>
                <a:off x="5780318" y="1547806"/>
                <a:ext cx="1736276" cy="2936682"/>
              </a:xfrm>
              <a:prstGeom prst="rect">
                <a:avLst/>
              </a:prstGeom>
              <a:solidFill>
                <a:schemeClr val="tx2">
                  <a:alpha val="7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286016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27" name="Straight Connector 26"/>
                <p:cNvCxnSpPr/>
                <p:nvPr/>
              </p:nvCxnSpPr>
              <p:spPr bwMode="auto">
                <a:xfrm flipH="1">
                  <a:off x="5325937" y="15790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rot="16200000" flipH="1">
                  <a:off x="5609736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" name="Group 16"/>
              <p:cNvGrpSpPr/>
              <p:nvPr/>
            </p:nvGrpSpPr>
            <p:grpSpPr>
              <a:xfrm flipH="1">
                <a:off x="5703278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25" name="Straight Connector 24"/>
                <p:cNvCxnSpPr/>
                <p:nvPr/>
              </p:nvCxnSpPr>
              <p:spPr bwMode="auto">
                <a:xfrm flipH="1">
                  <a:off x="5325937" y="1579061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rot="16200000" flipH="1">
                  <a:off x="5609734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" name="Group 17"/>
              <p:cNvGrpSpPr/>
              <p:nvPr/>
            </p:nvGrpSpPr>
            <p:grpSpPr>
              <a:xfrm flipV="1">
                <a:off x="7273983" y="4239712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23" name="Straight Connector 22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" name="Straight Connector 23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18"/>
              <p:cNvGrpSpPr/>
              <p:nvPr/>
            </p:nvGrpSpPr>
            <p:grpSpPr>
              <a:xfrm flipH="1" flipV="1">
                <a:off x="5712603" y="4248114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21" name="Straight Connector 20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81" name="Picture 80" descr="D:\LDS\pic\G-SCAN copy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989934" y="4740639"/>
            <a:ext cx="1936813" cy="15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/>
          <p:nvPr/>
        </p:nvCxnSpPr>
        <p:spPr bwMode="auto">
          <a:xfrm flipH="1" flipV="1">
            <a:off x="7127819" y="2073909"/>
            <a:ext cx="1404396" cy="262842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 flipV="1">
            <a:off x="7112980" y="4700790"/>
            <a:ext cx="1401222" cy="1488573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glow"/>
          <p:cNvSpPr/>
          <p:nvPr/>
        </p:nvSpPr>
        <p:spPr>
          <a:xfrm flipH="1">
            <a:off x="8471887" y="4618229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2987182" y="2072618"/>
            <a:ext cx="710936" cy="710936"/>
            <a:chOff x="4208325" y="2235222"/>
            <a:chExt cx="1051758" cy="1051758"/>
          </a:xfrm>
        </p:grpSpPr>
        <p:grpSp>
          <p:nvGrpSpPr>
            <p:cNvPr id="88" name="Group 8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89" name="Rounded Rectangle 88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72015" y="1923916"/>
                <a:ext cx="686345" cy="686345"/>
              </a:xfrm>
              <a:prstGeom prst="rect">
                <a:avLst/>
              </a:prstGeom>
            </p:spPr>
          </p:pic>
        </p:grpSp>
        <p:sp>
          <p:nvSpPr>
            <p:cNvPr id="91" name="Rounded Rectangle 90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987181" y="3192162"/>
            <a:ext cx="710936" cy="710936"/>
            <a:chOff x="4208325" y="2235222"/>
            <a:chExt cx="1051758" cy="1051758"/>
          </a:xfrm>
        </p:grpSpPr>
        <p:grpSp>
          <p:nvGrpSpPr>
            <p:cNvPr id="98" name="Group 9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64796" y="1923914"/>
                <a:ext cx="693564" cy="693564"/>
              </a:xfrm>
              <a:prstGeom prst="rect">
                <a:avLst/>
              </a:prstGeom>
            </p:spPr>
          </p:pic>
        </p:grpSp>
        <p:sp>
          <p:nvSpPr>
            <p:cNvPr id="99" name="Rounded Rectangle 98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987179" y="4311706"/>
            <a:ext cx="710936" cy="710936"/>
            <a:chOff x="4208325" y="2235222"/>
            <a:chExt cx="1051758" cy="1051758"/>
          </a:xfrm>
        </p:grpSpPr>
        <p:grpSp>
          <p:nvGrpSpPr>
            <p:cNvPr id="108" name="Group 107"/>
            <p:cNvGrpSpPr/>
            <p:nvPr/>
          </p:nvGrpSpPr>
          <p:grpSpPr>
            <a:xfrm>
              <a:off x="4263519" y="2290417"/>
              <a:ext cx="941370" cy="941370"/>
              <a:chOff x="10594089" y="1607517"/>
              <a:chExt cx="1262326" cy="1262325"/>
            </a:xfrm>
          </p:grpSpPr>
          <p:sp>
            <p:nvSpPr>
              <p:cNvPr id="110" name="Rounded Rectangle 109"/>
              <p:cNvSpPr/>
              <p:nvPr/>
            </p:nvSpPr>
            <p:spPr bwMode="auto">
              <a:xfrm rot="18900000">
                <a:off x="10594089" y="1607517"/>
                <a:ext cx="1262326" cy="1262325"/>
              </a:xfrm>
              <a:prstGeom prst="round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42585" y="1827422"/>
                <a:ext cx="715775" cy="715774"/>
              </a:xfrm>
              <a:prstGeom prst="rect">
                <a:avLst/>
              </a:prstGeom>
            </p:spPr>
          </p:pic>
        </p:grpSp>
        <p:sp>
          <p:nvSpPr>
            <p:cNvPr id="109" name="Rounded Rectangle 108"/>
            <p:cNvSpPr/>
            <p:nvPr/>
          </p:nvSpPr>
          <p:spPr bwMode="auto">
            <a:xfrm rot="18900000">
              <a:off x="4208325" y="2235222"/>
              <a:ext cx="1051758" cy="1051758"/>
            </a:xfrm>
            <a:prstGeom prst="round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173" y="2327476"/>
            <a:ext cx="2027710" cy="3516631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203782" y="2220053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Enter password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203782" y="3353987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Fill out the report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203782" y="4473531"/>
            <a:ext cx="2594409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997" algn="r">
              <a:lnSpc>
                <a:spcPts val="2267"/>
              </a:lnSpc>
            </a:pPr>
            <a:r>
              <a:rPr lang="en-US" dirty="0">
                <a:solidFill>
                  <a:schemeClr val="tx2"/>
                </a:solidFill>
                <a:latin typeface="+mj-lt"/>
              </a:rPr>
              <a:t>Data is saved on cloud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LOG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EVENT</a:t>
            </a:r>
          </a:p>
        </p:txBody>
      </p:sp>
      <p:sp>
        <p:nvSpPr>
          <p:cNvPr id="94" name="טרפז 3"/>
          <p:cNvSpPr/>
          <p:nvPr/>
        </p:nvSpPr>
        <p:spPr>
          <a:xfrm>
            <a:off x="7850224" y="692488"/>
            <a:ext cx="4331878" cy="2269105"/>
          </a:xfrm>
          <a:prstGeom prst="trapezoid">
            <a:avLst>
              <a:gd name="adj" fmla="val 367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/>
          </a:p>
        </p:txBody>
      </p:sp>
      <p:pic>
        <p:nvPicPr>
          <p:cNvPr id="95" name="תמונה 8"/>
          <p:cNvPicPr>
            <a:picLocks noChangeAspect="1"/>
          </p:cNvPicPr>
          <p:nvPr/>
        </p:nvPicPr>
        <p:blipFill rotWithShape="1"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75" r="15720"/>
          <a:stretch/>
        </p:blipFill>
        <p:spPr>
          <a:xfrm>
            <a:off x="8181091" y="1301498"/>
            <a:ext cx="3774039" cy="1631627"/>
          </a:xfrm>
          <a:prstGeom prst="rect">
            <a:avLst/>
          </a:prstGeom>
        </p:spPr>
      </p:pic>
      <p:grpSp>
        <p:nvGrpSpPr>
          <p:cNvPr id="102" name="קבוצה 6"/>
          <p:cNvGrpSpPr/>
          <p:nvPr/>
        </p:nvGrpSpPr>
        <p:grpSpPr>
          <a:xfrm>
            <a:off x="8619522" y="167140"/>
            <a:ext cx="2836366" cy="2230044"/>
            <a:chOff x="6081933" y="2224579"/>
            <a:chExt cx="3688261" cy="2899833"/>
          </a:xfrm>
        </p:grpSpPr>
        <p:pic>
          <p:nvPicPr>
            <p:cNvPr id="103" name="תמונה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61613" y="2224579"/>
              <a:ext cx="2870610" cy="1533368"/>
            </a:xfrm>
            <a:prstGeom prst="rect">
              <a:avLst/>
            </a:prstGeom>
          </p:spPr>
        </p:pic>
        <p:grpSp>
          <p:nvGrpSpPr>
            <p:cNvPr id="104" name="קבוצה 41"/>
            <p:cNvGrpSpPr/>
            <p:nvPr/>
          </p:nvGrpSpPr>
          <p:grpSpPr>
            <a:xfrm>
              <a:off x="7196748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3" name="מחבר ישר 42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מחבר ישר 43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קבוצה 45"/>
            <p:cNvGrpSpPr/>
            <p:nvPr/>
          </p:nvGrpSpPr>
          <p:grpSpPr>
            <a:xfrm flipH="1">
              <a:off x="8372405" y="3674763"/>
              <a:ext cx="182880" cy="1449649"/>
              <a:chOff x="5669280" y="3119287"/>
              <a:chExt cx="182880" cy="1449649"/>
            </a:xfrm>
          </p:grpSpPr>
          <p:cxnSp>
            <p:nvCxnSpPr>
              <p:cNvPr id="121" name="מחבר ישר 46"/>
              <p:cNvCxnSpPr/>
              <p:nvPr/>
            </p:nvCxnSpPr>
            <p:spPr>
              <a:xfrm flipV="1">
                <a:off x="5669282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מחבר ישר 47"/>
              <p:cNvCxnSpPr/>
              <p:nvPr/>
            </p:nvCxnSpPr>
            <p:spPr>
              <a:xfrm flipV="1">
                <a:off x="5669280" y="3119287"/>
                <a:ext cx="182880" cy="381559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קבוצה 48"/>
            <p:cNvGrpSpPr/>
            <p:nvPr/>
          </p:nvGrpSpPr>
          <p:grpSpPr>
            <a:xfrm flipH="1">
              <a:off x="9282448" y="3325758"/>
              <a:ext cx="487746" cy="1403208"/>
              <a:chOff x="5764877" y="3165728"/>
              <a:chExt cx="487746" cy="1403208"/>
            </a:xfrm>
          </p:grpSpPr>
          <p:cxnSp>
            <p:nvCxnSpPr>
              <p:cNvPr id="119" name="מחבר ישר 50"/>
              <p:cNvCxnSpPr/>
              <p:nvPr/>
            </p:nvCxnSpPr>
            <p:spPr>
              <a:xfrm flipV="1">
                <a:off x="5764879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מחבר ישר 52"/>
              <p:cNvCxnSpPr/>
              <p:nvPr/>
            </p:nvCxnSpPr>
            <p:spPr>
              <a:xfrm flipV="1">
                <a:off x="5764877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קבוצה 16"/>
            <p:cNvGrpSpPr/>
            <p:nvPr/>
          </p:nvGrpSpPr>
          <p:grpSpPr>
            <a:xfrm>
              <a:off x="6081933" y="3325758"/>
              <a:ext cx="487746" cy="1403208"/>
              <a:chOff x="5777346" y="3165728"/>
              <a:chExt cx="487746" cy="1403208"/>
            </a:xfrm>
          </p:grpSpPr>
          <p:cxnSp>
            <p:nvCxnSpPr>
              <p:cNvPr id="117" name="מחבר ישר 17"/>
              <p:cNvCxnSpPr/>
              <p:nvPr/>
            </p:nvCxnSpPr>
            <p:spPr>
              <a:xfrm flipV="1">
                <a:off x="5777348" y="3500846"/>
                <a:ext cx="0" cy="10680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מחבר ישר 18"/>
              <p:cNvCxnSpPr/>
              <p:nvPr/>
            </p:nvCxnSpPr>
            <p:spPr>
              <a:xfrm flipV="1">
                <a:off x="5777346" y="3165728"/>
                <a:ext cx="487746" cy="33511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אליפסה 5"/>
          <p:cNvSpPr/>
          <p:nvPr/>
        </p:nvSpPr>
        <p:spPr>
          <a:xfrm>
            <a:off x="8558780" y="2063465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6" name="אליפסה 20"/>
          <p:cNvSpPr/>
          <p:nvPr/>
        </p:nvSpPr>
        <p:spPr>
          <a:xfrm>
            <a:off x="9424345" y="2339073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7" name="אליפסה 21"/>
          <p:cNvSpPr/>
          <p:nvPr/>
        </p:nvSpPr>
        <p:spPr>
          <a:xfrm>
            <a:off x="10473212" y="2387451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8" name="אליפסה 22"/>
          <p:cNvSpPr/>
          <p:nvPr/>
        </p:nvSpPr>
        <p:spPr>
          <a:xfrm>
            <a:off x="11407508" y="2061898"/>
            <a:ext cx="96756" cy="96756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9" name="Picture 128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039183" y="2119898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958341" y="2435490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30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56141" y="2421985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 descr="D:\LDS\pic\G-SCAN copy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938806" y="2163824"/>
            <a:ext cx="755735" cy="58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9590" y="311431"/>
            <a:ext cx="591363" cy="59746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9294426" y="864414"/>
            <a:ext cx="1559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65000"/>
                    <a:lumOff val="35000"/>
                  </a:schemeClr>
                </a:solidFill>
                <a:latin typeface="+mn-lt"/>
              </a:rPr>
              <a:t>Intelligence Center</a:t>
            </a:r>
          </a:p>
        </p:txBody>
      </p:sp>
    </p:spTree>
    <p:extLst>
      <p:ext uri="{BB962C8B-B14F-4D97-AF65-F5344CB8AC3E}">
        <p14:creationId xmlns:p14="http://schemas.microsoft.com/office/powerpoint/2010/main" val="26220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273 -3.7037E-7 L 0.00143 -0.12755 L 0.03711 -0.16736 " pathEditMode="relative" rAng="0" ptsTypes="AAA">
                                      <p:cBhvr>
                                        <p:cTn id="46" dur="12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-838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grpId="1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78 -0.00695 C -0.00104 -0.04607 -0.00117 -0.08496 -0.0013 -0.12385 L 0.01263 -0.16227 " pathEditMode="relative" rAng="0" ptsTypes="AAA">
                                      <p:cBhvr>
                                        <p:cTn id="48" dur="1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" y="-77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6.25E-7 -2.59259E-6 C -0.00026 -0.04305 -0.00039 -0.08565 -0.00065 -0.1287 L -0.01341 -0.17199 " pathEditMode="relative" rAng="0" ptsTypes="AAA">
                                      <p:cBhvr>
                                        <p:cTn id="5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861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33333E-6 1.11111E-6 L -3.33333E-6 -0.12801 L -0.04505 -0.16829 " pathEditMode="relative" rAng="0" ptsTypes="AAA">
                                      <p:cBhvr>
                                        <p:cTn id="52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6968"/>
            <a:ext cx="12192001" cy="6858000"/>
          </a:xfrm>
          <a:prstGeom prst="rect">
            <a:avLst/>
          </a:prstGeom>
        </p:spPr>
      </p:pic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914400"/>
            <a:ext cx="12192000" cy="4724401"/>
            <a:chOff x="0" y="914400"/>
            <a:chExt cx="12192000" cy="4724401"/>
          </a:xfrm>
        </p:grpSpPr>
        <p:sp>
          <p:nvSpPr>
            <p:cNvPr id="30" name="Rectangle 29"/>
            <p:cNvSpPr/>
            <p:nvPr/>
          </p:nvSpPr>
          <p:spPr>
            <a:xfrm>
              <a:off x="0" y="914400"/>
              <a:ext cx="12192000" cy="4724401"/>
            </a:xfrm>
            <a:prstGeom prst="rect">
              <a:avLst/>
            </a:prstGeom>
            <a:solidFill>
              <a:schemeClr val="bg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 flipV="1">
              <a:off x="28196" y="3018351"/>
              <a:ext cx="556963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2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/>
          <p:cNvSpPr/>
          <p:nvPr/>
        </p:nvSpPr>
        <p:spPr bwMode="auto">
          <a:xfrm>
            <a:off x="28196" y="5639153"/>
            <a:ext cx="5515534" cy="9578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18900000">
            <a:off x="5674688" y="2678159"/>
            <a:ext cx="669212" cy="66921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 rot="18900000">
            <a:off x="5731363" y="2734836"/>
            <a:ext cx="555858" cy="555856"/>
          </a:xfrm>
          <a:prstGeom prst="roundRect">
            <a:avLst/>
          </a:prstGeom>
          <a:solidFill>
            <a:schemeClr val="accent2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35547" y="5639153"/>
            <a:ext cx="5515534" cy="95785"/>
            <a:chOff x="10806" y="5369749"/>
            <a:chExt cx="7340454" cy="11618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G-SCAN</a:t>
            </a:r>
            <a:r>
              <a:rPr lang="en-US" b="1" baseline="30000" dirty="0">
                <a:solidFill>
                  <a:schemeClr val="tx2"/>
                </a:solidFill>
                <a:latin typeface="Calibri Light" panose="020F0302020204030204" pitchFamily="34" charset="0"/>
                <a:cs typeface="Times New Roman" pitchFamily="18" charset="0"/>
              </a:rPr>
              <a:t>PRO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834" y="-251717"/>
            <a:ext cx="103063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67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45883" y="1752721"/>
            <a:ext cx="107002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Detection of wide variety of hazardous substances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    in forms of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liquid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, 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bulk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 or </a:t>
            </a: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powder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Real time, Rapid results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~5sec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Designed for the outdoor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Highly Operational &amp; Light weight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&lt;1.85kg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Long operating time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&gt;8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8283E"/>
                </a:solidFill>
                <a:effectLst/>
                <a:uLnTx/>
                <a:uFillTx/>
                <a:latin typeface="Calibri"/>
              </a:rPr>
              <a:t>hrs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8283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00" y="2109465"/>
            <a:ext cx="4598937" cy="3843678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45224" y="610481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G-SCAN</a:t>
            </a:r>
            <a:r>
              <a:rPr lang="en-US" sz="3000" baseline="30000" dirty="0">
                <a:solidFill>
                  <a:schemeClr val="bg2">
                    <a:lumMod val="50000"/>
                  </a:schemeClr>
                </a:solidFill>
              </a:rPr>
              <a:t>PRO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HANDHELD HAZARDOUS SUBSTANCES LASER DETECTOR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45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45883" y="1752721"/>
            <a:ext cx="107002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Easy to use, low false alarm rate, Short training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Ready to go immediately.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No warmup time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Minimal maintenance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Extendable database.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Locally, Externally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High profile, Deterrence </a:t>
            </a:r>
          </a:p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Not effected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</a:rPr>
              <a:t>by external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807" y="809218"/>
            <a:ext cx="5366194" cy="4582675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545224" y="691669"/>
            <a:ext cx="11101552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G-SCAN</a:t>
            </a:r>
            <a:r>
              <a:rPr lang="en-US" sz="3000" baseline="30000" dirty="0">
                <a:solidFill>
                  <a:schemeClr val="bg2">
                    <a:lumMod val="50000"/>
                  </a:schemeClr>
                </a:solidFill>
              </a:rPr>
              <a:t>PRO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HANDHELD HAZARDOUS SUBSTANCES LASER DETECTOR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78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 bwMode="auto">
          <a:xfrm>
            <a:off x="0" y="4002515"/>
            <a:ext cx="12192000" cy="20829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32" y="1468877"/>
            <a:ext cx="2381741" cy="357224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 flipH="1" flipV="1">
            <a:off x="2670810" y="1524000"/>
            <a:ext cx="1404396" cy="269141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2670810" y="4213869"/>
            <a:ext cx="1386383" cy="77723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580824" y="1706741"/>
            <a:ext cx="1911643" cy="3151298"/>
            <a:chOff x="580824" y="1706741"/>
            <a:chExt cx="1911643" cy="3151298"/>
          </a:xfrm>
        </p:grpSpPr>
        <p:grpSp>
          <p:nvGrpSpPr>
            <p:cNvPr id="11" name="Group 10"/>
            <p:cNvGrpSpPr/>
            <p:nvPr/>
          </p:nvGrpSpPr>
          <p:grpSpPr>
            <a:xfrm>
              <a:off x="580824" y="1706741"/>
              <a:ext cx="1911643" cy="3151298"/>
              <a:chOff x="5703278" y="1425721"/>
              <a:chExt cx="1911643" cy="3151298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5780318" y="1547806"/>
                <a:ext cx="1736276" cy="2936682"/>
              </a:xfrm>
              <a:prstGeom prst="rect">
                <a:avLst/>
              </a:prstGeom>
              <a:solidFill>
                <a:schemeClr val="tx2">
                  <a:alpha val="7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7286016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auto">
                <a:xfrm flipH="1">
                  <a:off x="5325937" y="15790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5" name="Straight Connector 54"/>
                <p:cNvCxnSpPr/>
                <p:nvPr/>
              </p:nvCxnSpPr>
              <p:spPr bwMode="auto">
                <a:xfrm rot="16200000" flipH="1">
                  <a:off x="5609736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6" name="Group 55"/>
              <p:cNvGrpSpPr/>
              <p:nvPr/>
            </p:nvGrpSpPr>
            <p:grpSpPr>
              <a:xfrm flipH="1">
                <a:off x="5703278" y="1425721"/>
                <a:ext cx="328905" cy="328904"/>
                <a:chOff x="5325937" y="1579061"/>
                <a:chExt cx="567596" cy="567597"/>
              </a:xfrm>
            </p:grpSpPr>
            <p:cxnSp>
              <p:nvCxnSpPr>
                <p:cNvPr id="57" name="Straight Connector 56"/>
                <p:cNvCxnSpPr/>
                <p:nvPr/>
              </p:nvCxnSpPr>
              <p:spPr bwMode="auto">
                <a:xfrm flipH="1">
                  <a:off x="5325937" y="1579061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8" name="Straight Connector 57"/>
                <p:cNvCxnSpPr/>
                <p:nvPr/>
              </p:nvCxnSpPr>
              <p:spPr bwMode="auto">
                <a:xfrm rot="16200000" flipH="1">
                  <a:off x="5609734" y="1862861"/>
                  <a:ext cx="567594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9" name="Group 58"/>
              <p:cNvGrpSpPr/>
              <p:nvPr/>
            </p:nvGrpSpPr>
            <p:grpSpPr>
              <a:xfrm flipV="1">
                <a:off x="7273983" y="4239712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Straight Connector 60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2" name="Group 61"/>
              <p:cNvGrpSpPr/>
              <p:nvPr/>
            </p:nvGrpSpPr>
            <p:grpSpPr>
              <a:xfrm flipH="1" flipV="1">
                <a:off x="5712603" y="4248114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63" name="Straight Connector 62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Straight Connector 63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2128" y="1663586"/>
                <a:ext cx="1662602" cy="2622615"/>
              </a:xfrm>
              <a:prstGeom prst="rect">
                <a:avLst/>
              </a:prstGeom>
            </p:spPr>
          </p:pic>
        </p:grpSp>
        <p:pic>
          <p:nvPicPr>
            <p:cNvPr id="70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2644" y="1861343"/>
              <a:ext cx="1659631" cy="9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427" y="4542300"/>
              <a:ext cx="1641693" cy="19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6598412" y="2238680"/>
            <a:ext cx="3604049" cy="9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Simple Operation</a:t>
            </a:r>
          </a:p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</a:rPr>
              <a:t>Visible and vocal</a:t>
            </a:r>
          </a:p>
        </p:txBody>
      </p:sp>
      <p:pic>
        <p:nvPicPr>
          <p:cNvPr id="27" name="Picture 3" descr="D:\LDS\pic\passed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1301" y="3484881"/>
            <a:ext cx="1259625" cy="222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:\LDS\pic\hazard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716" y="3484880"/>
            <a:ext cx="1253359" cy="22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low"/>
          <p:cNvSpPr/>
          <p:nvPr/>
        </p:nvSpPr>
        <p:spPr>
          <a:xfrm flipH="1">
            <a:off x="4014878" y="4131310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577645" y="1710608"/>
            <a:ext cx="1514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User level </a:t>
            </a:r>
            <a:endParaRPr lang="en-US" sz="2400" b="1" dirty="0"/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6598412" y="2238680"/>
            <a:ext cx="39611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4102" name="Group 4101"/>
          <p:cNvGrpSpPr/>
          <p:nvPr/>
        </p:nvGrpSpPr>
        <p:grpSpPr>
          <a:xfrm>
            <a:off x="10754567" y="1767995"/>
            <a:ext cx="941370" cy="941370"/>
            <a:chOff x="10594089" y="1607517"/>
            <a:chExt cx="1262326" cy="1262325"/>
          </a:xfrm>
        </p:grpSpPr>
        <p:sp>
          <p:nvSpPr>
            <p:cNvPr id="74" name="Rounded Rectangle 73"/>
            <p:cNvSpPr/>
            <p:nvPr/>
          </p:nvSpPr>
          <p:spPr bwMode="auto">
            <a:xfrm rot="18900000">
              <a:off x="10594089" y="1607517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01" name="Picture 410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2718" y="1864581"/>
              <a:ext cx="575642" cy="694312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702644" y="1848384"/>
            <a:ext cx="1659631" cy="2873721"/>
            <a:chOff x="702644" y="1848384"/>
            <a:chExt cx="1659631" cy="2873721"/>
          </a:xfrm>
        </p:grpSpPr>
        <p:pic>
          <p:nvPicPr>
            <p:cNvPr id="81" name="Picture 4" descr="D:\LDS\G-SCAN PRO\PIC\UI_App_GScan-09.jp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428" y="1944606"/>
              <a:ext cx="1654847" cy="2583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2644" y="1848384"/>
              <a:ext cx="1659631" cy="96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7427" y="4529341"/>
              <a:ext cx="1641693" cy="192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Rectangle 83"/>
          <p:cNvSpPr/>
          <p:nvPr/>
        </p:nvSpPr>
        <p:spPr bwMode="auto">
          <a:xfrm>
            <a:off x="6704784" y="3484880"/>
            <a:ext cx="1261542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8421301" y="3484880"/>
            <a:ext cx="1259625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10135902" y="3484880"/>
            <a:ext cx="1255174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ounded Rectangle 65"/>
          <p:cNvSpPr/>
          <p:nvPr/>
        </p:nvSpPr>
        <p:spPr bwMode="auto">
          <a:xfrm rot="18900000">
            <a:off x="10699373" y="1712800"/>
            <a:ext cx="1051758" cy="1051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04783" y="3479835"/>
            <a:ext cx="1259728" cy="2239587"/>
            <a:chOff x="6704783" y="3479835"/>
            <a:chExt cx="1259728" cy="2239587"/>
          </a:xfrm>
        </p:grpSpPr>
        <p:pic>
          <p:nvPicPr>
            <p:cNvPr id="30" name="Picture 4" descr="D:\LDS\G-SCAN PRO\PIC\UI_App_GScan-09.jpg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4783" y="3550954"/>
              <a:ext cx="1259728" cy="2019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4886" y="3479835"/>
              <a:ext cx="1259625" cy="71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3" descr="D:\LDS\pic\passed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04886" y="5570867"/>
              <a:ext cx="1259625" cy="148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Rectangle 74"/>
          <p:cNvSpPr/>
          <p:nvPr/>
        </p:nvSpPr>
        <p:spPr bwMode="auto">
          <a:xfrm>
            <a:off x="6704886" y="3484880"/>
            <a:ext cx="1259625" cy="2226274"/>
          </a:xfrm>
          <a:prstGeom prst="rect">
            <a:avLst/>
          </a:prstGeom>
          <a:solidFill>
            <a:schemeClr val="tx2">
              <a:alpha val="7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2" name="Picture 3" descr="D:\LDS\pic\passed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487" y="1853896"/>
            <a:ext cx="1660788" cy="28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D:\LDS\pic\hazard.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218" y="1853896"/>
            <a:ext cx="1662602" cy="28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INTUATIVE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 USER INTERFACES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47" y="2827822"/>
            <a:ext cx="8410462" cy="55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0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8" grpId="0" animBg="1"/>
      <p:bldP spid="71" grpId="0"/>
      <p:bldP spid="85" grpId="0" animBg="1"/>
      <p:bldP spid="85" grpId="1" animBg="1"/>
      <p:bldP spid="86" grpId="0" animBg="1"/>
      <p:bldP spid="86" grpId="1" animBg="1"/>
      <p:bldP spid="66" grpId="0" animBg="1"/>
      <p:bldP spid="75" grpId="0" animBg="1"/>
      <p:bldP spid="7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 bwMode="auto">
          <a:xfrm>
            <a:off x="0" y="4146562"/>
            <a:ext cx="12192000" cy="22293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345704" y="4499694"/>
            <a:ext cx="54355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eaLnBrk="0" hangingPunct="0">
              <a:spcBef>
                <a:spcPct val="20000"/>
              </a:spcBef>
              <a:buClr>
                <a:srgbClr val="FFC000"/>
              </a:buClr>
              <a:buSzPct val="75000"/>
            </a:pP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Analysis of the </a:t>
            </a:r>
            <a:r>
              <a:rPr lang="en-US" sz="3200" b="1" dirty="0">
                <a:solidFill>
                  <a:schemeClr val="tx2"/>
                </a:solidFill>
                <a:latin typeface="Calibri" pitchFamily="34" charset="0"/>
              </a:rPr>
              <a:t>Raman Graphs</a:t>
            </a: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 is available with sophisticated Analysis software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520" y="2034521"/>
            <a:ext cx="2504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Professional level </a:t>
            </a:r>
            <a:endParaRPr lang="en-US" sz="2400" b="1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345704" y="2548765"/>
            <a:ext cx="45691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2563" y="1211864"/>
            <a:ext cx="2381741" cy="3572243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 bwMode="auto">
          <a:xfrm flipH="1" flipV="1">
            <a:off x="8379741" y="1266987"/>
            <a:ext cx="1404396" cy="2691414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76000">
                  <a:schemeClr val="tx2">
                    <a:lumMod val="75000"/>
                    <a:lumOff val="25000"/>
                  </a:schemeClr>
                </a:gs>
              </a:gsLst>
              <a:lin ang="162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 flipV="1">
            <a:off x="8379741" y="3956856"/>
            <a:ext cx="1386383" cy="77723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61000">
                  <a:schemeClr val="tx2">
                    <a:lumMod val="85000"/>
                    <a:lumOff val="1500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glow"/>
          <p:cNvSpPr/>
          <p:nvPr/>
        </p:nvSpPr>
        <p:spPr>
          <a:xfrm flipH="1">
            <a:off x="9723809" y="3874297"/>
            <a:ext cx="136568" cy="136568"/>
          </a:xfrm>
          <a:prstGeom prst="ellipse">
            <a:avLst/>
          </a:prstGeom>
          <a:solidFill>
            <a:srgbClr val="BF2026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310227" y="1419521"/>
            <a:ext cx="1911643" cy="3122110"/>
            <a:chOff x="5703278" y="1454909"/>
            <a:chExt cx="1911643" cy="312211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5801606" y="1547806"/>
              <a:ext cx="1714987" cy="2936682"/>
            </a:xfrm>
            <a:prstGeom prst="rect">
              <a:avLst/>
            </a:prstGeom>
            <a:solidFill>
              <a:schemeClr val="tx2">
                <a:alpha val="7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286016" y="1454909"/>
              <a:ext cx="328905" cy="328905"/>
              <a:chOff x="5325937" y="1629425"/>
              <a:chExt cx="567596" cy="567596"/>
            </a:xfrm>
          </p:grpSpPr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5" name="Group 44"/>
            <p:cNvGrpSpPr/>
            <p:nvPr/>
          </p:nvGrpSpPr>
          <p:grpSpPr>
            <a:xfrm flipH="1">
              <a:off x="5703278" y="1454909"/>
              <a:ext cx="328905" cy="328905"/>
              <a:chOff x="5325937" y="1629425"/>
              <a:chExt cx="567596" cy="567596"/>
            </a:xfrm>
          </p:grpSpPr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6" name="Group 45"/>
            <p:cNvGrpSpPr/>
            <p:nvPr/>
          </p:nvGrpSpPr>
          <p:grpSpPr>
            <a:xfrm flipV="1">
              <a:off x="7273983" y="4239712"/>
              <a:ext cx="328905" cy="328905"/>
              <a:chOff x="5325937" y="1629425"/>
              <a:chExt cx="567596" cy="567596"/>
            </a:xfrm>
          </p:grpSpPr>
          <p:cxnSp>
            <p:nvCxnSpPr>
              <p:cNvPr id="51" name="Straight Connector 50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7" name="Group 46"/>
            <p:cNvGrpSpPr/>
            <p:nvPr/>
          </p:nvGrpSpPr>
          <p:grpSpPr>
            <a:xfrm flipH="1" flipV="1">
              <a:off x="5712603" y="4248114"/>
              <a:ext cx="328905" cy="328905"/>
              <a:chOff x="5325937" y="1629425"/>
              <a:chExt cx="567596" cy="567596"/>
            </a:xfrm>
          </p:grpSpPr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5325937" y="1629425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 rot="16200000" flipH="1">
                <a:off x="5609735" y="1913223"/>
                <a:ext cx="56759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2">
                    <a:alpha val="64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8562" y="1579225"/>
              <a:ext cx="1641625" cy="2876863"/>
            </a:xfrm>
            <a:prstGeom prst="rect">
              <a:avLst/>
            </a:prstGeom>
          </p:spPr>
        </p:pic>
      </p:grpSp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5" cstate="screen">
            <a:lum brigh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119" y="1543837"/>
            <a:ext cx="1644017" cy="287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8" name="Group 87"/>
          <p:cNvGrpSpPr/>
          <p:nvPr/>
        </p:nvGrpSpPr>
        <p:grpSpPr>
          <a:xfrm>
            <a:off x="1019550" y="3235527"/>
            <a:ext cx="945666" cy="945664"/>
            <a:chOff x="861220" y="2510679"/>
            <a:chExt cx="1262326" cy="1262325"/>
          </a:xfrm>
        </p:grpSpPr>
        <p:sp>
          <p:nvSpPr>
            <p:cNvPr id="89" name="Rounded Rectangle 88"/>
            <p:cNvSpPr/>
            <p:nvPr/>
          </p:nvSpPr>
          <p:spPr bwMode="auto">
            <a:xfrm rot="18900000">
              <a:off x="861220" y="2510679"/>
              <a:ext cx="1262326" cy="1262325"/>
            </a:xfrm>
            <a:prstGeom prst="round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6643" y="2660349"/>
              <a:ext cx="730855" cy="923657"/>
            </a:xfrm>
            <a:prstGeom prst="rect">
              <a:avLst/>
            </a:prstGeom>
          </p:spPr>
        </p:pic>
      </p:grpSp>
      <p:sp>
        <p:nvSpPr>
          <p:cNvPr id="91" name="Rounded Rectangle 90"/>
          <p:cNvSpPr/>
          <p:nvPr/>
        </p:nvSpPr>
        <p:spPr bwMode="auto">
          <a:xfrm rot="18900000">
            <a:off x="966505" y="3182479"/>
            <a:ext cx="1051758" cy="105175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INTUATIVE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 USER INTERFACES</a:t>
            </a:r>
            <a:endParaRPr lang="en-US" sz="3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33" name="Rectangle 32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784" y="2587138"/>
            <a:ext cx="7506677" cy="499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/>
      <p:bldP spid="82" grpId="0" animBg="1"/>
      <p:bldP spid="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83037"/>
            <a:ext cx="12192000" cy="3233637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 bwMode="auto">
          <a:xfrm>
            <a:off x="0" y="3183038"/>
            <a:ext cx="12192000" cy="3228395"/>
          </a:xfrm>
          <a:prstGeom prst="rect">
            <a:avLst/>
          </a:prstGeom>
          <a:solidFill>
            <a:schemeClr val="tx2">
              <a:alpha val="7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ABOUT </a:t>
            </a:r>
            <a:r>
              <a:rPr lang="en-US" dirty="0">
                <a:solidFill>
                  <a:schemeClr val="tx2"/>
                </a:solidFill>
              </a:rPr>
              <a:t>US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Group 4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6" name="Rectangle 5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705379" y="2055836"/>
            <a:ext cx="2754774" cy="2672414"/>
            <a:chOff x="8705379" y="2055836"/>
            <a:chExt cx="2754774" cy="2672414"/>
          </a:xfrm>
        </p:grpSpPr>
        <p:grpSp>
          <p:nvGrpSpPr>
            <p:cNvPr id="48" name="Group 47"/>
            <p:cNvGrpSpPr/>
            <p:nvPr/>
          </p:nvGrpSpPr>
          <p:grpSpPr>
            <a:xfrm>
              <a:off x="8737208" y="2055836"/>
              <a:ext cx="2672426" cy="2672414"/>
              <a:chOff x="988256" y="2862894"/>
              <a:chExt cx="924370" cy="92436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5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8705379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Market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R&amp;D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Military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Security &amp; HLS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3560" y="2069921"/>
              <a:ext cx="558412" cy="55841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07834" y="1996549"/>
            <a:ext cx="2754774" cy="2731701"/>
            <a:chOff x="6007834" y="1996549"/>
            <a:chExt cx="2754774" cy="2731701"/>
          </a:xfrm>
        </p:grpSpPr>
        <p:grpSp>
          <p:nvGrpSpPr>
            <p:cNvPr id="45" name="Group 44"/>
            <p:cNvGrpSpPr/>
            <p:nvPr/>
          </p:nvGrpSpPr>
          <p:grpSpPr>
            <a:xfrm>
              <a:off x="6058492" y="2055836"/>
              <a:ext cx="2672426" cy="2672414"/>
              <a:chOff x="988256" y="2862894"/>
              <a:chExt cx="924370" cy="924366"/>
            </a:xfrm>
          </p:grpSpPr>
          <p:sp>
            <p:nvSpPr>
              <p:cNvPr id="46" name="Rounded Rectangle 45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4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007834" y="2817293"/>
              <a:ext cx="275477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Lasers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IMS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Chemicals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1705" y="1996549"/>
              <a:ext cx="757900" cy="7579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366556" y="2055836"/>
            <a:ext cx="2754774" cy="2672414"/>
            <a:chOff x="3366556" y="2055836"/>
            <a:chExt cx="2754774" cy="2672414"/>
          </a:xfrm>
        </p:grpSpPr>
        <p:grpSp>
          <p:nvGrpSpPr>
            <p:cNvPr id="42" name="Group 41"/>
            <p:cNvGrpSpPr/>
            <p:nvPr/>
          </p:nvGrpSpPr>
          <p:grpSpPr>
            <a:xfrm>
              <a:off x="3401663" y="2055836"/>
              <a:ext cx="2672426" cy="2672414"/>
              <a:chOff x="988256" y="2862894"/>
              <a:chExt cx="924370" cy="924366"/>
            </a:xfrm>
          </p:grpSpPr>
          <p:sp>
            <p:nvSpPr>
              <p:cNvPr id="43" name="Rounded Rectangle 42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3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3366556" y="2817293"/>
              <a:ext cx="27547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Products &amp; Solutions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Detectors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Detection Products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Integrated Solutions</a:t>
              </a: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4737" y="2095032"/>
              <a:ext cx="558412" cy="558412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688949" y="2055836"/>
            <a:ext cx="2754774" cy="2672414"/>
            <a:chOff x="688949" y="2055836"/>
            <a:chExt cx="2754774" cy="2672414"/>
          </a:xfrm>
        </p:grpSpPr>
        <p:grpSp>
          <p:nvGrpSpPr>
            <p:cNvPr id="37" name="Group 36"/>
            <p:cNvGrpSpPr/>
            <p:nvPr/>
          </p:nvGrpSpPr>
          <p:grpSpPr>
            <a:xfrm>
              <a:off x="747656" y="2055836"/>
              <a:ext cx="2672426" cy="2672414"/>
              <a:chOff x="988256" y="2862894"/>
              <a:chExt cx="924370" cy="924366"/>
            </a:xfrm>
          </p:grpSpPr>
          <p:sp>
            <p:nvSpPr>
              <p:cNvPr id="40" name="Rounded Rectangle 39"/>
              <p:cNvSpPr/>
              <p:nvPr/>
            </p:nvSpPr>
            <p:spPr bwMode="auto">
              <a:xfrm rot="18900000">
                <a:off x="1034801" y="2902951"/>
                <a:ext cx="831281" cy="831278"/>
              </a:xfrm>
              <a:prstGeom prst="roundRect">
                <a:avLst/>
              </a:prstGeom>
              <a:solidFill>
                <a:schemeClr val="accent2">
                  <a:alpha val="92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 rot="18900000">
                <a:off x="988256" y="2862894"/>
                <a:ext cx="924370" cy="92436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88949" y="2817293"/>
              <a:ext cx="275477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n-lt"/>
                </a:rPr>
                <a:t>Time Line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+mn-lt"/>
              </a:endParaRP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Founded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2004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Public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2009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Private In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2010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Wide Distribution </a:t>
              </a: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2015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9309" y="2161624"/>
              <a:ext cx="474054" cy="474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0637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5469"/>
          <a:stretch/>
        </p:blipFill>
        <p:spPr>
          <a:xfrm>
            <a:off x="0" y="1012497"/>
            <a:ext cx="12192000" cy="5728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1001747"/>
            <a:ext cx="12192000" cy="5738835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9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OPERATIONAL CYCLE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5851" y="2451814"/>
            <a:ext cx="6021823" cy="223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G-</a:t>
            </a:r>
            <a:r>
              <a:rPr lang="en-US" sz="3200" b="1" dirty="0" err="1">
                <a:solidFill>
                  <a:schemeClr val="bg1"/>
                </a:solidFill>
                <a:latin typeface="+mj-lt"/>
              </a:rPr>
              <a:t>SCAN</a:t>
            </a:r>
            <a:r>
              <a:rPr lang="en-US" sz="3200" b="1" baseline="30000" dirty="0" err="1">
                <a:solidFill>
                  <a:schemeClr val="bg1"/>
                </a:solidFill>
                <a:latin typeface="+mj-lt"/>
              </a:rPr>
              <a:t>pro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200">
                <a:solidFill>
                  <a:schemeClr val="bg1"/>
                </a:solidFill>
                <a:latin typeface="+mj-lt"/>
              </a:rPr>
              <a:t>Effectively Supports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the operational cycle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408790" y="3298698"/>
            <a:ext cx="2302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408790" y="4043355"/>
            <a:ext cx="40556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408790" y="4753357"/>
            <a:ext cx="29798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7296741" y="1697424"/>
            <a:ext cx="4676766" cy="4463334"/>
            <a:chOff x="7296741" y="1697424"/>
            <a:chExt cx="4676766" cy="4463334"/>
          </a:xfrm>
        </p:grpSpPr>
        <p:grpSp>
          <p:nvGrpSpPr>
            <p:cNvPr id="15" name="Group 14"/>
            <p:cNvGrpSpPr/>
            <p:nvPr/>
          </p:nvGrpSpPr>
          <p:grpSpPr>
            <a:xfrm>
              <a:off x="7412019" y="1697424"/>
              <a:ext cx="4464539" cy="4463334"/>
              <a:chOff x="3684899" y="1333628"/>
              <a:chExt cx="5168759" cy="5167364"/>
            </a:xfrm>
          </p:grpSpPr>
          <p:sp>
            <p:nvSpPr>
              <p:cNvPr id="10" name="Regular Pentagon 9"/>
              <p:cNvSpPr/>
              <p:nvPr/>
            </p:nvSpPr>
            <p:spPr bwMode="auto">
              <a:xfrm rot="1487862">
                <a:off x="4162623" y="1695205"/>
                <a:ext cx="4182486" cy="3983318"/>
              </a:xfrm>
              <a:prstGeom prst="pentagon">
                <a:avLst/>
              </a:prstGeom>
              <a:solidFill>
                <a:schemeClr val="accent2">
                  <a:alpha val="84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gular Pentagon 13"/>
              <p:cNvSpPr/>
              <p:nvPr/>
            </p:nvSpPr>
            <p:spPr bwMode="auto">
              <a:xfrm rot="1487862">
                <a:off x="4069011" y="1611900"/>
                <a:ext cx="4357424" cy="4149926"/>
              </a:xfrm>
              <a:prstGeom prst="pentagon">
                <a:avLst/>
              </a:prstGeom>
              <a:noFill/>
              <a:ln w="349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" name="Oval 4"/>
              <p:cNvSpPr/>
              <p:nvPr/>
            </p:nvSpPr>
            <p:spPr bwMode="auto">
              <a:xfrm rot="1487862">
                <a:off x="6156111" y="1333628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 bwMode="auto">
              <a:xfrm rot="1487862">
                <a:off x="3909249" y="1767923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 bwMode="auto">
              <a:xfrm rot="1487862">
                <a:off x="7260460" y="3286540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 rot="1487862">
                <a:off x="5721280" y="490779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 rot="1487862">
                <a:off x="3684899" y="396302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9890360" y="1824198"/>
              <a:ext cx="68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he-IL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01</a:t>
              </a:r>
              <a:endParaRPr lang="en-US" sz="28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54676" y="2282537"/>
              <a:ext cx="155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schemeClr val="bg1"/>
                  </a:solidFill>
                </a:rPr>
                <a:t>Intelligence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849332" y="3563167"/>
              <a:ext cx="68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13648" y="4021506"/>
              <a:ext cx="155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schemeClr val="bg1"/>
                  </a:solidFill>
                </a:rPr>
                <a:t>Deterrence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93336" y="5003192"/>
              <a:ext cx="68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57652" y="5461531"/>
              <a:ext cx="155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schemeClr val="bg1"/>
                  </a:solidFill>
                </a:rPr>
                <a:t>Detection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732425" y="4181071"/>
              <a:ext cx="68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04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96741" y="4639410"/>
              <a:ext cx="155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schemeClr val="bg1"/>
                  </a:solidFill>
                </a:rPr>
                <a:t>Identification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8002" y="2255527"/>
              <a:ext cx="68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8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92318" y="2713866"/>
              <a:ext cx="1559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kern="0" dirty="0">
                  <a:solidFill>
                    <a:schemeClr val="bg1"/>
                  </a:solidFill>
                </a:rPr>
                <a:t>Interception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7514">
              <a:off x="8889381" y="1820574"/>
              <a:ext cx="505913" cy="50591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935535" y="2680873"/>
              <a:ext cx="505913" cy="50591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91120">
              <a:off x="10681581" y="4928731"/>
              <a:ext cx="505913" cy="50591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395122">
              <a:off x="8443809" y="5328688"/>
              <a:ext cx="505913" cy="505913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625259">
              <a:off x="7399749" y="3401813"/>
              <a:ext cx="505913" cy="50591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821997" y="3396343"/>
              <a:ext cx="15897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b="1" dirty="0">
                  <a:solidFill>
                    <a:schemeClr val="bg1"/>
                  </a:solidFill>
                </a:rPr>
                <a:t>G-</a:t>
              </a:r>
              <a:r>
                <a:rPr lang="en-US" b="1" dirty="0" err="1">
                  <a:solidFill>
                    <a:schemeClr val="bg1"/>
                  </a:solidFill>
                </a:rPr>
                <a:t>SCAN</a:t>
              </a:r>
              <a:r>
                <a:rPr lang="en-US" b="1" baseline="30000" dirty="0" err="1">
                  <a:solidFill>
                    <a:schemeClr val="bg1"/>
                  </a:solidFill>
                </a:rPr>
                <a:t>pro</a:t>
              </a:r>
              <a:endParaRPr lang="he-IL" b="1" baseline="30000" dirty="0">
                <a:solidFill>
                  <a:schemeClr val="bg1"/>
                </a:solidFill>
              </a:endParaRPr>
            </a:p>
            <a:p>
              <a:pPr algn="ctr" rtl="1"/>
              <a:r>
                <a:rPr lang="en-US" b="1" dirty="0">
                  <a:solidFill>
                    <a:schemeClr val="bg1"/>
                  </a:solidFill>
                </a:rPr>
                <a:t>OPERATIONAL CYCLE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0" y="6224748"/>
            <a:ext cx="12192000" cy="633252"/>
            <a:chOff x="0" y="6256832"/>
            <a:chExt cx="12192000" cy="633252"/>
          </a:xfrm>
        </p:grpSpPr>
        <p:sp>
          <p:nvSpPr>
            <p:cNvPr id="52" name="Rectangle 51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7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e 3"/>
          <p:cNvSpPr/>
          <p:nvPr/>
        </p:nvSpPr>
        <p:spPr bwMode="auto">
          <a:xfrm rot="10800000">
            <a:off x="-4105503" y="-3051045"/>
            <a:ext cx="8205051" cy="8205051"/>
          </a:xfrm>
          <a:prstGeom prst="pie">
            <a:avLst>
              <a:gd name="adj1" fmla="val 10801449"/>
              <a:gd name="adj2" fmla="val 1620000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369250" y="4024416"/>
            <a:ext cx="6697161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kern="0" dirty="0">
                <a:solidFill>
                  <a:sysClr val="windowText" lastClr="000000"/>
                </a:solidFill>
                <a:latin typeface="+mn-lt"/>
              </a:rPr>
              <a:t>Challenge:</a:t>
            </a:r>
          </a:p>
          <a:p>
            <a:pPr marL="285750" marR="0" lvl="0" indent="-28575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High profile sensors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Cover wide area and big volume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Constant change of deployment</a:t>
            </a:r>
          </a:p>
          <a:p>
            <a:pPr marR="0" lvl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100" kern="0" dirty="0">
              <a:solidFill>
                <a:sysClr val="windowText" lastClr="000000"/>
              </a:solidFill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kern="0" dirty="0">
                <a:solidFill>
                  <a:sysClr val="windowText" lastClr="000000"/>
                </a:solidFill>
                <a:latin typeface="+mn-lt"/>
              </a:rPr>
              <a:t>LDS Response: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+mn-lt"/>
              </a:rPr>
              <a:t>High visibility. Future looks. Unfamiliar Technology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+mn-lt"/>
              </a:rPr>
              <a:t>Mobile sensor, long operating time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DETERRENCE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2618" y="1158097"/>
            <a:ext cx="3349829" cy="3196954"/>
            <a:chOff x="7296741" y="1697424"/>
            <a:chExt cx="4676766" cy="4463334"/>
          </a:xfrm>
        </p:grpSpPr>
        <p:grpSp>
          <p:nvGrpSpPr>
            <p:cNvPr id="10" name="Group 9"/>
            <p:cNvGrpSpPr/>
            <p:nvPr/>
          </p:nvGrpSpPr>
          <p:grpSpPr>
            <a:xfrm>
              <a:off x="7412019" y="1697424"/>
              <a:ext cx="4464539" cy="4463334"/>
              <a:chOff x="3684899" y="1333628"/>
              <a:chExt cx="5168759" cy="5167364"/>
            </a:xfrm>
          </p:grpSpPr>
          <p:sp>
            <p:nvSpPr>
              <p:cNvPr id="29" name="Regular Pentagon 28"/>
              <p:cNvSpPr/>
              <p:nvPr/>
            </p:nvSpPr>
            <p:spPr bwMode="auto">
              <a:xfrm rot="1487862">
                <a:off x="4162623" y="1695205"/>
                <a:ext cx="4182486" cy="3983318"/>
              </a:xfrm>
              <a:prstGeom prst="pentagon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Regular Pentagon 29"/>
              <p:cNvSpPr/>
              <p:nvPr/>
            </p:nvSpPr>
            <p:spPr bwMode="auto">
              <a:xfrm rot="1487862">
                <a:off x="4069011" y="1611900"/>
                <a:ext cx="4357424" cy="4149926"/>
              </a:xfrm>
              <a:prstGeom prst="pentagon">
                <a:avLst/>
              </a:prstGeom>
              <a:noFill/>
              <a:ln w="349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 rot="1487862">
                <a:off x="6156111" y="1333628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 rot="1487862">
                <a:off x="3909249" y="1767923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 rot="1487862">
                <a:off x="7260460" y="3286540"/>
                <a:ext cx="1593198" cy="159319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 bwMode="auto">
              <a:xfrm rot="1487862">
                <a:off x="5721280" y="490779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 bwMode="auto">
              <a:xfrm rot="1487862">
                <a:off x="3684899" y="396302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890360" y="182419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he-IL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54676" y="2282537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Intelligence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49332" y="3563168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02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13648" y="4021506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tx2"/>
                  </a:solidFill>
                </a:rPr>
                <a:t>Deterrence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93336" y="5003192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7653" y="5461531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Detection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32424" y="4181070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96741" y="4639410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Identification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28002" y="225552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05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92318" y="2713866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Interception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7514">
              <a:off x="8889381" y="1820574"/>
              <a:ext cx="505913" cy="5059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935535" y="2680873"/>
              <a:ext cx="505913" cy="5059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91120">
              <a:off x="10681581" y="4928731"/>
              <a:ext cx="505913" cy="50591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395122">
              <a:off x="8443809" y="5328688"/>
              <a:ext cx="505913" cy="50591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625259">
              <a:off x="7399749" y="3401813"/>
              <a:ext cx="505913" cy="50591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735918" y="3367650"/>
              <a:ext cx="1755465" cy="985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G-</a:t>
              </a:r>
              <a:r>
                <a:rPr lang="en-US" sz="1400" b="1" dirty="0" err="1">
                  <a:solidFill>
                    <a:schemeClr val="bg1"/>
                  </a:solidFill>
                </a:rPr>
                <a:t>SCAN</a:t>
              </a:r>
              <a:r>
                <a:rPr lang="en-US" sz="1400" b="1" baseline="30000" dirty="0" err="1">
                  <a:solidFill>
                    <a:schemeClr val="bg1"/>
                  </a:solidFill>
                </a:rPr>
                <a:t>pro</a:t>
              </a:r>
              <a:endParaRPr lang="he-IL" sz="1400" b="1" baseline="30000" dirty="0">
                <a:solidFill>
                  <a:schemeClr val="bg1"/>
                </a:solidFill>
              </a:endParaRPr>
            </a:p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OPERATIONAL CYCLE</a:t>
              </a:r>
              <a:endParaRPr lang="en-US" sz="14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199" y="1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-1304" y="1897511"/>
            <a:ext cx="12193304" cy="14527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047907" y="1969150"/>
            <a:ext cx="1983585" cy="131270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7986" y="1969150"/>
            <a:ext cx="872524" cy="131270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577" y="1973094"/>
            <a:ext cx="1963143" cy="1308762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7004" y="1969149"/>
            <a:ext cx="2319179" cy="1312707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431718" y="1969149"/>
            <a:ext cx="2072348" cy="131298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grpSp>
        <p:nvGrpSpPr>
          <p:cNvPr id="36" name="Group 35"/>
          <p:cNvGrpSpPr/>
          <p:nvPr/>
        </p:nvGrpSpPr>
        <p:grpSpPr>
          <a:xfrm>
            <a:off x="9901167" y="4275234"/>
            <a:ext cx="2082076" cy="2082076"/>
            <a:chOff x="6829788" y="474087"/>
            <a:chExt cx="4473212" cy="447321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9788" y="474087"/>
              <a:ext cx="4473212" cy="447321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78895" y="1432215"/>
              <a:ext cx="3967772" cy="2229654"/>
            </a:xfrm>
            <a:prstGeom prst="rect">
              <a:avLst/>
            </a:prstGeom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DETECTION</a:t>
            </a:r>
          </a:p>
        </p:txBody>
      </p:sp>
      <p:sp>
        <p:nvSpPr>
          <p:cNvPr id="6" name="Pie 5"/>
          <p:cNvSpPr/>
          <p:nvPr/>
        </p:nvSpPr>
        <p:spPr bwMode="auto">
          <a:xfrm rot="10800000">
            <a:off x="-4105503" y="-3051045"/>
            <a:ext cx="8205051" cy="8205051"/>
          </a:xfrm>
          <a:prstGeom prst="pie">
            <a:avLst>
              <a:gd name="adj1" fmla="val 10801449"/>
              <a:gd name="adj2" fmla="val 1620000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2618" y="1158097"/>
            <a:ext cx="3349829" cy="3196954"/>
            <a:chOff x="7296741" y="1697424"/>
            <a:chExt cx="4676766" cy="4463334"/>
          </a:xfrm>
        </p:grpSpPr>
        <p:grpSp>
          <p:nvGrpSpPr>
            <p:cNvPr id="8" name="Group 7"/>
            <p:cNvGrpSpPr/>
            <p:nvPr/>
          </p:nvGrpSpPr>
          <p:grpSpPr>
            <a:xfrm>
              <a:off x="7412019" y="1697424"/>
              <a:ext cx="4464539" cy="4463334"/>
              <a:chOff x="3684899" y="1333628"/>
              <a:chExt cx="5168759" cy="5167364"/>
            </a:xfrm>
          </p:grpSpPr>
          <p:sp>
            <p:nvSpPr>
              <p:cNvPr id="25" name="Regular Pentagon 24"/>
              <p:cNvSpPr/>
              <p:nvPr/>
            </p:nvSpPr>
            <p:spPr bwMode="auto">
              <a:xfrm rot="1487862">
                <a:off x="4162623" y="1695205"/>
                <a:ext cx="4182486" cy="3983318"/>
              </a:xfrm>
              <a:prstGeom prst="pentagon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Regular Pentagon 27"/>
              <p:cNvSpPr/>
              <p:nvPr/>
            </p:nvSpPr>
            <p:spPr bwMode="auto">
              <a:xfrm rot="1487862">
                <a:off x="4069011" y="1611900"/>
                <a:ext cx="4357424" cy="4149926"/>
              </a:xfrm>
              <a:prstGeom prst="pentagon">
                <a:avLst/>
              </a:prstGeom>
              <a:noFill/>
              <a:ln w="349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rot="1487862">
                <a:off x="6156111" y="1333628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 rot="1487862">
                <a:off x="3909249" y="1767923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 rot="1487862">
                <a:off x="7260460" y="3286540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 rot="1487862">
                <a:off x="5721280" y="4907795"/>
                <a:ext cx="1593198" cy="159319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 rot="1487862">
                <a:off x="3684899" y="396302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9890360" y="182419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he-IL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4676" y="2282537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Intelligence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849332" y="3563168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3648" y="4021506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Deterrence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93336" y="5003192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03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7653" y="5461530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tx2"/>
                  </a:solidFill>
                </a:rPr>
                <a:t>Detection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32424" y="4181070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6741" y="4639410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Identification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8002" y="225552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92318" y="2713866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Interception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7514">
              <a:off x="8889381" y="1820574"/>
              <a:ext cx="505913" cy="50591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935535" y="2680873"/>
              <a:ext cx="505913" cy="50591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91120">
              <a:off x="10681581" y="4928731"/>
              <a:ext cx="505913" cy="5059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395122">
              <a:off x="8443809" y="5328688"/>
              <a:ext cx="505913" cy="5059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625259">
              <a:off x="7399749" y="3401813"/>
              <a:ext cx="505913" cy="50591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735918" y="3367650"/>
              <a:ext cx="1755465" cy="985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G-</a:t>
              </a:r>
              <a:r>
                <a:rPr lang="en-US" sz="1400" b="1" dirty="0" err="1">
                  <a:solidFill>
                    <a:schemeClr val="bg1"/>
                  </a:solidFill>
                </a:rPr>
                <a:t>SCAN</a:t>
              </a:r>
              <a:r>
                <a:rPr lang="en-US" sz="1400" b="1" baseline="30000" dirty="0" err="1">
                  <a:solidFill>
                    <a:schemeClr val="bg1"/>
                  </a:solidFill>
                </a:rPr>
                <a:t>pro</a:t>
              </a:r>
              <a:endParaRPr lang="he-IL" sz="1400" b="1" baseline="30000" dirty="0">
                <a:solidFill>
                  <a:schemeClr val="bg1"/>
                </a:solidFill>
              </a:endParaRPr>
            </a:p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OPERATIONAL CYCLE</a:t>
              </a:r>
              <a:endParaRPr lang="en-US" sz="14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3369250" y="3517441"/>
            <a:ext cx="66545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kern="0" dirty="0">
                <a:solidFill>
                  <a:sysClr val="windowText" lastClr="000000"/>
                </a:solidFill>
              </a:rPr>
              <a:t>Challenge:</a:t>
            </a:r>
            <a:endParaRPr lang="he-IL" sz="2000" b="1" kern="0" dirty="0">
              <a:solidFill>
                <a:sysClr val="windowText" lastClr="000000"/>
              </a:solidFill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GB" kern="0" dirty="0">
                <a:solidFill>
                  <a:sysClr val="windowText" lastClr="000000"/>
                </a:solidFill>
              </a:rPr>
              <a:t>Real time outdoor Identification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Accurate. Technology based detection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Mixtures &amp; new types of drugs and explosives</a:t>
            </a:r>
            <a:endParaRPr lang="en-GB" kern="0" dirty="0">
              <a:solidFill>
                <a:sysClr val="windowText" lastClr="000000"/>
              </a:solidFill>
            </a:endParaRPr>
          </a:p>
          <a:p>
            <a:pPr lvl="0">
              <a:defRPr/>
            </a:pPr>
            <a:endParaRPr lang="en-US" sz="1400" kern="0" dirty="0">
              <a:solidFill>
                <a:sysClr val="windowText" lastClr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kern="0" dirty="0">
                <a:solidFill>
                  <a:sysClr val="windowText" lastClr="000000"/>
                </a:solidFill>
              </a:rPr>
              <a:t>LDS Response: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2"/>
                </a:solidFill>
              </a:rPr>
              <a:t>U</a:t>
            </a:r>
            <a:r>
              <a:rPr lang="en-US" kern="0" dirty="0">
                <a:solidFill>
                  <a:sysClr val="windowText" lastClr="000000"/>
                </a:solidFill>
              </a:rPr>
              <a:t>nivalent. 99% Verification in real time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Indoor/Outdoor. Environment has low affect on its performance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Quick analysis &amp; Response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>
            <a:spLocks/>
          </p:cNvSpPr>
          <p:nvPr/>
        </p:nvSpPr>
        <p:spPr>
          <a:xfrm>
            <a:off x="533400" y="279400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IDENTIFICATION</a:t>
            </a:r>
          </a:p>
        </p:txBody>
      </p:sp>
      <p:sp>
        <p:nvSpPr>
          <p:cNvPr id="6" name="Pie 5"/>
          <p:cNvSpPr/>
          <p:nvPr/>
        </p:nvSpPr>
        <p:spPr bwMode="auto">
          <a:xfrm rot="10800000">
            <a:off x="-4105503" y="-3051045"/>
            <a:ext cx="8205051" cy="8205051"/>
          </a:xfrm>
          <a:prstGeom prst="pie">
            <a:avLst>
              <a:gd name="adj1" fmla="val 10801449"/>
              <a:gd name="adj2" fmla="val 1620000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2618" y="1158097"/>
            <a:ext cx="3349829" cy="3196954"/>
            <a:chOff x="7296741" y="1697424"/>
            <a:chExt cx="4676766" cy="4463334"/>
          </a:xfrm>
        </p:grpSpPr>
        <p:grpSp>
          <p:nvGrpSpPr>
            <p:cNvPr id="8" name="Group 7"/>
            <p:cNvGrpSpPr/>
            <p:nvPr/>
          </p:nvGrpSpPr>
          <p:grpSpPr>
            <a:xfrm>
              <a:off x="7412019" y="1697424"/>
              <a:ext cx="4464539" cy="4463334"/>
              <a:chOff x="3684899" y="1333628"/>
              <a:chExt cx="5168759" cy="5167364"/>
            </a:xfrm>
          </p:grpSpPr>
          <p:sp>
            <p:nvSpPr>
              <p:cNvPr id="25" name="Regular Pentagon 24"/>
              <p:cNvSpPr/>
              <p:nvPr/>
            </p:nvSpPr>
            <p:spPr bwMode="auto">
              <a:xfrm rot="1487862">
                <a:off x="4162623" y="1695205"/>
                <a:ext cx="4182486" cy="3983318"/>
              </a:xfrm>
              <a:prstGeom prst="pentagon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Regular Pentagon 27"/>
              <p:cNvSpPr/>
              <p:nvPr/>
            </p:nvSpPr>
            <p:spPr bwMode="auto">
              <a:xfrm rot="1487862">
                <a:off x="4069011" y="1611900"/>
                <a:ext cx="4357424" cy="4149926"/>
              </a:xfrm>
              <a:prstGeom prst="pentagon">
                <a:avLst/>
              </a:prstGeom>
              <a:noFill/>
              <a:ln w="349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 bwMode="auto">
              <a:xfrm rot="1487862">
                <a:off x="6156111" y="1333628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 bwMode="auto">
              <a:xfrm rot="1487862">
                <a:off x="3909249" y="1767923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 bwMode="auto">
              <a:xfrm rot="1487862">
                <a:off x="7260460" y="3286540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Oval 31"/>
              <p:cNvSpPr/>
              <p:nvPr/>
            </p:nvSpPr>
            <p:spPr bwMode="auto">
              <a:xfrm rot="1487862">
                <a:off x="5721280" y="4907795"/>
                <a:ext cx="1593198" cy="159319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 bwMode="auto">
              <a:xfrm rot="1487862">
                <a:off x="3684899" y="3963025"/>
                <a:ext cx="1593198" cy="1593197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9890360" y="182419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he-IL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54676" y="2282537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Intelligence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849332" y="3563168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13648" y="4021506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Deterrence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493336" y="5003192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57653" y="5461530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Detection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32424" y="4181070"/>
              <a:ext cx="688490" cy="55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04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96741" y="4639409"/>
              <a:ext cx="1559859" cy="386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tx2"/>
                  </a:solidFill>
                </a:rPr>
                <a:t>Identification</a:t>
              </a:r>
              <a:endParaRPr lang="en-US" sz="1600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28002" y="2255528"/>
              <a:ext cx="688490" cy="53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05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92318" y="2713866"/>
              <a:ext cx="1559859" cy="369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kern="0" dirty="0">
                  <a:solidFill>
                    <a:schemeClr val="bg1"/>
                  </a:solidFill>
                </a:rPr>
                <a:t>Interception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7514">
              <a:off x="8889381" y="1820574"/>
              <a:ext cx="505913" cy="50591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600000">
              <a:off x="10935535" y="2680873"/>
              <a:ext cx="505913" cy="50591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91120">
              <a:off x="10681581" y="4928731"/>
              <a:ext cx="505913" cy="5059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395122">
              <a:off x="8443809" y="5328688"/>
              <a:ext cx="505913" cy="5059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625259">
              <a:off x="7399749" y="3401813"/>
              <a:ext cx="505913" cy="50591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735918" y="3367650"/>
              <a:ext cx="1755465" cy="985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G-</a:t>
              </a:r>
              <a:r>
                <a:rPr lang="en-US" sz="1400" b="1" dirty="0" err="1">
                  <a:solidFill>
                    <a:schemeClr val="bg1"/>
                  </a:solidFill>
                </a:rPr>
                <a:t>SCAN</a:t>
              </a:r>
              <a:r>
                <a:rPr lang="en-US" sz="1400" b="1" baseline="30000" dirty="0" err="1">
                  <a:solidFill>
                    <a:schemeClr val="bg1"/>
                  </a:solidFill>
                </a:rPr>
                <a:t>pro</a:t>
              </a:r>
              <a:endParaRPr lang="he-IL" sz="1400" b="1" baseline="30000" dirty="0">
                <a:solidFill>
                  <a:schemeClr val="bg1"/>
                </a:solidFill>
              </a:endParaRPr>
            </a:p>
            <a:p>
              <a:pPr algn="ctr" rtl="1"/>
              <a:r>
                <a:rPr lang="en-US" sz="1400" b="1" dirty="0">
                  <a:solidFill>
                    <a:schemeClr val="bg1"/>
                  </a:solidFill>
                </a:rPr>
                <a:t>OPERATIONAL CYCLE</a:t>
              </a:r>
              <a:endParaRPr lang="en-US" sz="14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3945671" y="3242455"/>
            <a:ext cx="554431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kern="0" dirty="0">
                <a:solidFill>
                  <a:sysClr val="windowText" lastClr="000000"/>
                </a:solidFill>
              </a:rPr>
              <a:t>Challenge: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Identify wide range of Hazardous substances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Implement emerging substances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Document &amp; Analyze (Carrier, substances, time, routes, places)</a:t>
            </a:r>
          </a:p>
          <a:p>
            <a:pPr marL="342900" lvl="0" indent="-342900">
              <a:buFont typeface="Arial" charset="0"/>
              <a:buChar char="•"/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  <a:p>
            <a:pPr lvl="0">
              <a:defRPr/>
            </a:pPr>
            <a:r>
              <a:rPr lang="en-US" sz="2000" b="1" kern="0" dirty="0">
                <a:solidFill>
                  <a:sysClr val="windowText" lastClr="000000"/>
                </a:solidFill>
              </a:rPr>
              <a:t>LDS Response: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Wide substances database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Extendable database</a:t>
            </a:r>
          </a:p>
          <a:p>
            <a:pPr marL="342900" lvl="0" indent="-342900">
              <a:buFont typeface="Arial" charset="0"/>
              <a:buChar char="•"/>
              <a:defRPr/>
            </a:pPr>
            <a:r>
              <a:rPr lang="en-US" kern="0" dirty="0">
                <a:solidFill>
                  <a:sysClr val="windowText" lastClr="000000"/>
                </a:solidFill>
              </a:rPr>
              <a:t>Log event module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199863" y="346766"/>
            <a:ext cx="1764246" cy="2729110"/>
            <a:chOff x="8921259" y="1150937"/>
            <a:chExt cx="2381741" cy="357224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1259" y="1150937"/>
              <a:ext cx="2381741" cy="357224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2294" y="1462282"/>
              <a:ext cx="1662194" cy="2882720"/>
            </a:xfrm>
            <a:prstGeom prst="rect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</p:spPr>
        </p:pic>
        <p:grpSp>
          <p:nvGrpSpPr>
            <p:cNvPr id="37" name="Group 36"/>
            <p:cNvGrpSpPr/>
            <p:nvPr/>
          </p:nvGrpSpPr>
          <p:grpSpPr>
            <a:xfrm>
              <a:off x="9178923" y="1358594"/>
              <a:ext cx="1911643" cy="3122110"/>
              <a:chOff x="5703278" y="1454909"/>
              <a:chExt cx="1911643" cy="312211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286016" y="1454909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0" name="Group 39"/>
              <p:cNvGrpSpPr/>
              <p:nvPr/>
            </p:nvGrpSpPr>
            <p:grpSpPr>
              <a:xfrm flipH="1">
                <a:off x="5703278" y="1454909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48" name="Straight Connector 47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oup 40"/>
              <p:cNvGrpSpPr/>
              <p:nvPr/>
            </p:nvGrpSpPr>
            <p:grpSpPr>
              <a:xfrm flipV="1">
                <a:off x="7273983" y="4239712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46" name="Straight Connector 45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2" name="Group 41"/>
              <p:cNvGrpSpPr/>
              <p:nvPr/>
            </p:nvGrpSpPr>
            <p:grpSpPr>
              <a:xfrm flipH="1" flipV="1">
                <a:off x="5712603" y="4248114"/>
                <a:ext cx="328905" cy="328905"/>
                <a:chOff x="5325937" y="1629425"/>
                <a:chExt cx="567596" cy="567596"/>
              </a:xfrm>
            </p:grpSpPr>
            <p:cxnSp>
              <p:nvCxnSpPr>
                <p:cNvPr id="44" name="Straight Connector 43"/>
                <p:cNvCxnSpPr/>
                <p:nvPr/>
              </p:nvCxnSpPr>
              <p:spPr bwMode="auto">
                <a:xfrm flipH="1">
                  <a:off x="5325937" y="1629425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Straight Connector 44"/>
                <p:cNvCxnSpPr/>
                <p:nvPr/>
              </p:nvCxnSpPr>
              <p:spPr bwMode="auto">
                <a:xfrm rot="16200000" flipH="1">
                  <a:off x="5609735" y="1913223"/>
                  <a:ext cx="567596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2">
                      <a:alpha val="64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1949" y="2951710"/>
            <a:ext cx="6502775" cy="43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5061274"/>
            <a:ext cx="12192000" cy="131065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23"/>
          <p:cNvSpPr txBox="1">
            <a:spLocks/>
          </p:cNvSpPr>
          <p:nvPr/>
        </p:nvSpPr>
        <p:spPr>
          <a:xfrm>
            <a:off x="2039610" y="2253675"/>
            <a:ext cx="7364871" cy="8645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4400" b="1" dirty="0">
                <a:solidFill>
                  <a:schemeClr val="tx2"/>
                </a:solidFill>
              </a:rPr>
              <a:t>Unique Selling Points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7024" y="2248096"/>
            <a:ext cx="2847892" cy="557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7081" y="3112914"/>
            <a:ext cx="2867835" cy="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199" y="1"/>
            <a:ext cx="3742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08840" y="3624429"/>
            <a:ext cx="6140384" cy="319538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u="sng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Warn up- immediately ready to work.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consumables.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Calibration.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Minimal environmental effect at the outdoor.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 operational concept – Deterrence.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Liquids (+ Bulk &amp; Powders).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Via Container 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361" y="1477658"/>
            <a:ext cx="2568600" cy="2146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545" y="774087"/>
            <a:ext cx="4790263" cy="3187506"/>
          </a:xfrm>
          <a:prstGeom prst="rect">
            <a:avLst/>
          </a:prstGeom>
        </p:spPr>
      </p:pic>
      <p:sp>
        <p:nvSpPr>
          <p:cNvPr id="8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solidFill>
                  <a:schemeClr val="tx2"/>
                </a:solidFill>
              </a:rPr>
              <a:t>Laser compere to IMS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5220672" y="2388290"/>
            <a:ext cx="192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Vs.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71327" y="3624429"/>
            <a:ext cx="4983803" cy="319538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u="sng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Limitations: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gas- completers technology</a:t>
            </a:r>
          </a:p>
          <a:p>
            <a:pPr marL="800100" lvl="1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traces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1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solidFill>
                <a:schemeClr val="tx2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73615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48643" y="1258979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itle 23"/>
          <p:cNvSpPr txBox="1">
            <a:spLocks/>
          </p:cNvSpPr>
          <p:nvPr/>
        </p:nvSpPr>
        <p:spPr>
          <a:xfrm>
            <a:off x="897774" y="667648"/>
            <a:ext cx="4821381" cy="828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Device level- advantages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48646" y="62954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56118665"/>
              </p:ext>
            </p:extLst>
          </p:nvPr>
        </p:nvGraphicFramePr>
        <p:xfrm>
          <a:off x="501638" y="1204547"/>
          <a:ext cx="11188722" cy="5481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4568" y="3633651"/>
            <a:ext cx="3415473" cy="2916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34" y="2618651"/>
            <a:ext cx="1263535" cy="1263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464" y="2033190"/>
            <a:ext cx="1259985" cy="1259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098" y="1081969"/>
            <a:ext cx="1230838" cy="1230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6195" y="1534390"/>
            <a:ext cx="1192195" cy="11921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5902" y="442570"/>
            <a:ext cx="1523953" cy="15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02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B41A2E2C-B02C-4802-AB82-9EBB27DDE2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0693828C-24B0-47E0-A942-543C0B222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B546BFED-1AFC-4788-80C4-70A7531F5C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3109F15-C0E4-4189-B39F-58E86A6D0D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graphicEl>
                                              <a:dgm id="{8049AC4D-5438-4362-9C47-D757568237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graphicEl>
                                              <a:dgm id="{126FD607-73AC-49E0-996D-30252FFE0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dgm id="{D9EB9313-BF1E-4C5E-9BCE-268B9808FE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dgm id="{69B67A2A-E909-4E2D-9F77-61C401C7F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FB111B92-10EE-4C30-BD65-0AED06CA6D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graphicEl>
                                              <a:dgm id="{FF853A5D-0AD9-475B-B79F-44343EB01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7DBE070B-B3B6-401A-98A2-A2467E320C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graphicEl>
                                              <a:dgm id="{B7DDFF91-08D1-47BF-A6FE-A7CB8F9FAA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3C596509-2038-4533-B12C-3A8A3A370E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dgm id="{98E65834-3F43-45DF-BA5D-48B5FFA9EA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1"/>
          <p:cNvSpPr>
            <a:spLocks noChangeAspect="1" noChangeArrowheads="1" noTextEdit="1"/>
          </p:cNvSpPr>
          <p:nvPr/>
        </p:nvSpPr>
        <p:spPr bwMode="auto">
          <a:xfrm>
            <a:off x="5597834" y="2514600"/>
            <a:ext cx="996331" cy="99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04409" y="2365523"/>
            <a:ext cx="7475315" cy="4035278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1"/>
            <a:endParaRPr lang="en-US" sz="20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Remote. not needed for Narcotics detection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Penetration via Containers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Dark materials &amp; luminance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Support &amp; Maintenance 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81896" y="177436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itle 23"/>
          <p:cNvSpPr txBox="1">
            <a:spLocks/>
          </p:cNvSpPr>
          <p:nvPr/>
        </p:nvSpPr>
        <p:spPr>
          <a:xfrm>
            <a:off x="897774" y="667648"/>
            <a:ext cx="11055928" cy="8286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3200" dirty="0">
                <a:solidFill>
                  <a:schemeClr val="tx2"/>
                </a:solidFill>
              </a:rPr>
              <a:t>Promotion, sales resistance &amp;</a:t>
            </a:r>
          </a:p>
          <a:p>
            <a:pPr lvl="1"/>
            <a:r>
              <a:rPr lang="en-US" sz="3200" dirty="0">
                <a:solidFill>
                  <a:schemeClr val="tx2"/>
                </a:solidFill>
              </a:rPr>
              <a:t>Set of expectations with the Costumer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81896" y="629548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917" y="301276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9688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6865" cy="687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7754" y="5056093"/>
            <a:ext cx="5099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  <a:latin typeface="+mn-lt"/>
              </a:rPr>
              <a:t>THANK YOU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34" y="6256832"/>
            <a:ext cx="2006166" cy="56022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338233" y="6083329"/>
            <a:ext cx="5515534" cy="95785"/>
            <a:chOff x="10806" y="5369749"/>
            <a:chExt cx="7340454" cy="116186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0806" y="5369749"/>
              <a:ext cx="1050729" cy="11618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50729" y="5369749"/>
              <a:ext cx="1050729" cy="116186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199143" y="5369749"/>
              <a:ext cx="1050729" cy="11618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249796" y="5369749"/>
              <a:ext cx="1050729" cy="116186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00531" y="5369749"/>
              <a:ext cx="1050729" cy="116186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101458" y="5369749"/>
              <a:ext cx="1050729" cy="116186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3148834" y="5369749"/>
              <a:ext cx="1050729" cy="116186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854786" y="2734243"/>
            <a:ext cx="708645" cy="515615"/>
            <a:chOff x="2854786" y="2272821"/>
            <a:chExt cx="1342809" cy="977037"/>
          </a:xfrm>
        </p:grpSpPr>
        <p:sp>
          <p:nvSpPr>
            <p:cNvPr id="23" name="Rounded Rectangle 22"/>
            <p:cNvSpPr/>
            <p:nvPr/>
          </p:nvSpPr>
          <p:spPr bwMode="auto">
            <a:xfrm rot="18900000">
              <a:off x="3038848" y="2272821"/>
              <a:ext cx="957811" cy="957810"/>
            </a:xfrm>
            <a:prstGeom prst="roundRect">
              <a:avLst/>
            </a:prstGeom>
            <a:solidFill>
              <a:schemeClr val="accent5">
                <a:alpha val="6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 bwMode="auto">
            <a:xfrm>
              <a:off x="3303858" y="2668660"/>
              <a:ext cx="427789" cy="14185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854786" y="2291715"/>
              <a:ext cx="1342809" cy="958143"/>
              <a:chOff x="723372" y="2575805"/>
              <a:chExt cx="3690767" cy="263349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28" name="Straight Connector 2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9" name="Straight Connector 2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0" name="Group 29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1" name="Straight Connector 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4" name="Group 33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5" name="Straight Connector 3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" name="Straight Connector 3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7" name="Group 3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8" name="Group 7"/>
          <p:cNvGrpSpPr/>
          <p:nvPr/>
        </p:nvGrpSpPr>
        <p:grpSpPr>
          <a:xfrm>
            <a:off x="5505623" y="3123464"/>
            <a:ext cx="708645" cy="508220"/>
            <a:chOff x="5505623" y="2668660"/>
            <a:chExt cx="1342809" cy="963024"/>
          </a:xfrm>
        </p:grpSpPr>
        <p:sp>
          <p:nvSpPr>
            <p:cNvPr id="25" name="Rounded Rectangle 24"/>
            <p:cNvSpPr/>
            <p:nvPr/>
          </p:nvSpPr>
          <p:spPr bwMode="auto">
            <a:xfrm rot="18900000">
              <a:off x="5723875" y="2673874"/>
              <a:ext cx="957811" cy="957810"/>
            </a:xfrm>
            <a:prstGeom prst="roundRect">
              <a:avLst/>
            </a:prstGeom>
            <a:solidFill>
              <a:srgbClr val="00F210">
                <a:alpha val="61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7106" y="3010539"/>
              <a:ext cx="562500" cy="427500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/>
          </p:nvGrpSpPr>
          <p:grpSpPr>
            <a:xfrm>
              <a:off x="5505623" y="2668660"/>
              <a:ext cx="1342809" cy="958143"/>
              <a:chOff x="723372" y="2575805"/>
              <a:chExt cx="3690767" cy="2633496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51" name="Straight Connector 5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Straight Connector 5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2" name="Group 41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9" name="Straight Connector 4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oup 42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4" name="Group 43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" name="Group 1"/>
          <p:cNvGrpSpPr/>
          <p:nvPr/>
        </p:nvGrpSpPr>
        <p:grpSpPr>
          <a:xfrm>
            <a:off x="9412607" y="1104900"/>
            <a:ext cx="708645" cy="505644"/>
            <a:chOff x="9412607" y="652401"/>
            <a:chExt cx="1342809" cy="958143"/>
          </a:xfrm>
        </p:grpSpPr>
        <p:sp>
          <p:nvSpPr>
            <p:cNvPr id="24" name="Rounded Rectangle 23"/>
            <p:cNvSpPr/>
            <p:nvPr/>
          </p:nvSpPr>
          <p:spPr bwMode="auto">
            <a:xfrm rot="18900000">
              <a:off x="9616111" y="652568"/>
              <a:ext cx="957811" cy="957810"/>
            </a:xfrm>
            <a:prstGeom prst="roundRect">
              <a:avLst/>
            </a:prstGeom>
            <a:solidFill>
              <a:schemeClr val="accent5">
                <a:alpha val="6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9881121" y="1060544"/>
              <a:ext cx="427789" cy="141858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412607" y="652401"/>
              <a:ext cx="1342809" cy="958143"/>
              <a:chOff x="723372" y="2575805"/>
              <a:chExt cx="3690767" cy="2633496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4" name="Straight Connector 6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Straight Connector 6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5" name="Group 54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2" name="Straight Connector 6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6" name="Group 55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60" name="Straight Connector 5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Straight Connector 6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7" name="Group 5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58" name="Straight Connector 5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9" name="Straight Connector 5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</p:spTree>
    <p:extLst>
      <p:ext uri="{BB962C8B-B14F-4D97-AF65-F5344CB8AC3E}">
        <p14:creationId xmlns:p14="http://schemas.microsoft.com/office/powerpoint/2010/main" val="19624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operations"/>
          <p:cNvGrpSpPr/>
          <p:nvPr/>
        </p:nvGrpSpPr>
        <p:grpSpPr>
          <a:xfrm>
            <a:off x="5054747" y="2324100"/>
            <a:ext cx="2421978" cy="2422695"/>
            <a:chOff x="3275962" y="990600"/>
            <a:chExt cx="2579185" cy="2579949"/>
          </a:xfrm>
        </p:grpSpPr>
        <p:grpSp>
          <p:nvGrpSpPr>
            <p:cNvPr id="27" name="circle purple"/>
            <p:cNvGrpSpPr/>
            <p:nvPr/>
          </p:nvGrpSpPr>
          <p:grpSpPr>
            <a:xfrm>
              <a:off x="3275962" y="990600"/>
              <a:ext cx="2579185" cy="2579949"/>
              <a:chOff x="3619500" y="1137920"/>
              <a:chExt cx="2579185" cy="2579949"/>
            </a:xfrm>
          </p:grpSpPr>
          <p:sp>
            <p:nvSpPr>
              <p:cNvPr id="29" name="Freeform 6"/>
              <p:cNvSpPr>
                <a:spLocks/>
              </p:cNvSpPr>
              <p:nvPr/>
            </p:nvSpPr>
            <p:spPr bwMode="gray">
              <a:xfrm>
                <a:off x="3619500" y="1137920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682458" y="1201260"/>
                <a:ext cx="2453268" cy="2453268"/>
              </a:xfrm>
              <a:prstGeom prst="ellipse">
                <a:avLst/>
              </a:prstGeom>
              <a:solidFill>
                <a:srgbClr val="873A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 rot="193343">
              <a:off x="3777191" y="1286490"/>
              <a:ext cx="1676169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TECHNOLOGY</a:t>
              </a:r>
            </a:p>
          </p:txBody>
        </p:sp>
      </p:grpSp>
      <p:grpSp>
        <p:nvGrpSpPr>
          <p:cNvPr id="31" name="safety"/>
          <p:cNvGrpSpPr/>
          <p:nvPr/>
        </p:nvGrpSpPr>
        <p:grpSpPr>
          <a:xfrm>
            <a:off x="4305300" y="3170771"/>
            <a:ext cx="2421978" cy="2422695"/>
            <a:chOff x="2438400" y="1831686"/>
            <a:chExt cx="2579185" cy="2579949"/>
          </a:xfrm>
        </p:grpSpPr>
        <p:grpSp>
          <p:nvGrpSpPr>
            <p:cNvPr id="32" name="mauve circle"/>
            <p:cNvGrpSpPr/>
            <p:nvPr/>
          </p:nvGrpSpPr>
          <p:grpSpPr>
            <a:xfrm>
              <a:off x="2438400" y="1831686"/>
              <a:ext cx="2579185" cy="2579949"/>
              <a:chOff x="2552007" y="1970455"/>
              <a:chExt cx="2579185" cy="2579949"/>
            </a:xfrm>
          </p:grpSpPr>
          <p:sp>
            <p:nvSpPr>
              <p:cNvPr id="34" name="Freeform 6"/>
              <p:cNvSpPr>
                <a:spLocks/>
              </p:cNvSpPr>
              <p:nvPr/>
            </p:nvSpPr>
            <p:spPr bwMode="gray">
              <a:xfrm>
                <a:off x="2552007" y="1970455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>
                <a:off x="2614965" y="2033796"/>
                <a:ext cx="2453268" cy="245326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 rot="16891041">
              <a:off x="2402651" y="2585884"/>
              <a:ext cx="1521692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>
                  <a:gd name="adj" fmla="val 10853712"/>
                </a:avLst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CAPABILITIES</a:t>
              </a:r>
            </a:p>
          </p:txBody>
        </p:sp>
      </p:grpSp>
      <p:grpSp>
        <p:nvGrpSpPr>
          <p:cNvPr id="36" name="security"/>
          <p:cNvGrpSpPr/>
          <p:nvPr/>
        </p:nvGrpSpPr>
        <p:grpSpPr>
          <a:xfrm>
            <a:off x="5813575" y="3170771"/>
            <a:ext cx="2421978" cy="2422695"/>
            <a:chOff x="4050215" y="1831686"/>
            <a:chExt cx="2579185" cy="2579949"/>
          </a:xfrm>
        </p:grpSpPr>
        <p:grpSp>
          <p:nvGrpSpPr>
            <p:cNvPr id="37" name="circle gray"/>
            <p:cNvGrpSpPr/>
            <p:nvPr/>
          </p:nvGrpSpPr>
          <p:grpSpPr>
            <a:xfrm>
              <a:off x="4050215" y="1831686"/>
              <a:ext cx="2579185" cy="2579949"/>
              <a:chOff x="3999916" y="1915464"/>
              <a:chExt cx="2579185" cy="2579949"/>
            </a:xfrm>
          </p:grpSpPr>
          <p:sp>
            <p:nvSpPr>
              <p:cNvPr id="39" name="Freeform 6"/>
              <p:cNvSpPr>
                <a:spLocks/>
              </p:cNvSpPr>
              <p:nvPr/>
            </p:nvSpPr>
            <p:spPr bwMode="gray">
              <a:xfrm>
                <a:off x="3999916" y="1915464"/>
                <a:ext cx="2579185" cy="2579949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  <a:effectLst/>
            </p:spPr>
            <p:txBody>
              <a:bodyPr anchor="ctr"/>
              <a:lstStyle/>
              <a:p>
                <a:endParaRPr lang="en-US" sz="16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 rot="16200000">
                <a:off x="4062874" y="1978805"/>
                <a:ext cx="2453268" cy="24532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 rot="5400000">
              <a:off x="5074672" y="2640159"/>
              <a:ext cx="1610943" cy="894136"/>
            </a:xfrm>
            <a:prstGeom prst="rect">
              <a:avLst/>
            </a:prstGeom>
            <a:noFill/>
            <a:ln w="19050">
              <a:noFill/>
              <a:prstDash val="sysDot"/>
            </a:ln>
            <a:effectLst/>
          </p:spPr>
          <p:txBody>
            <a:bodyPr wrap="square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sz="1600" b="1" spc="150" dirty="0">
                  <a:solidFill>
                    <a:schemeClr val="bg1"/>
                  </a:solidFill>
                  <a:latin typeface="+mn-lt"/>
                </a:rPr>
                <a:t>CONOPS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45451" y="3226022"/>
            <a:ext cx="2133952" cy="2134584"/>
            <a:chOff x="3590107" y="2794817"/>
            <a:chExt cx="2133952" cy="2134584"/>
          </a:xfrm>
        </p:grpSpPr>
        <p:sp>
          <p:nvSpPr>
            <p:cNvPr id="42" name="Freeform 6"/>
            <p:cNvSpPr>
              <a:spLocks/>
            </p:cNvSpPr>
            <p:nvPr/>
          </p:nvSpPr>
          <p:spPr bwMode="gray">
            <a:xfrm>
              <a:off x="3590107" y="2794817"/>
              <a:ext cx="2133952" cy="2134584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txBody>
            <a:bodyPr anchor="ctr"/>
            <a:lstStyle/>
            <a:p>
              <a:endParaRPr 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43" name="Freeform 6"/>
            <p:cNvSpPr>
              <a:spLocks/>
            </p:cNvSpPr>
            <p:nvPr/>
          </p:nvSpPr>
          <p:spPr bwMode="gray">
            <a:xfrm>
              <a:off x="3666307" y="2871040"/>
              <a:ext cx="1981552" cy="198213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endParaRPr lang="en-US" sz="12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86114" y="4000926"/>
            <a:ext cx="1279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n-lt"/>
              </a:rPr>
              <a:t>Intelligence/</a:t>
            </a:r>
          </a:p>
          <a:p>
            <a:pPr algn="ctr"/>
            <a:r>
              <a:rPr lang="en-US" sz="1600" b="1" kern="0" dirty="0">
                <a:solidFill>
                  <a:schemeClr val="bg1"/>
                </a:solidFill>
                <a:latin typeface="+mn-lt"/>
              </a:rPr>
              <a:t>Interception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171700" y="3202788"/>
            <a:ext cx="1905000" cy="2646645"/>
            <a:chOff x="457200" y="3324322"/>
            <a:chExt cx="1905000" cy="2646645"/>
          </a:xfrm>
        </p:grpSpPr>
        <p:sp>
          <p:nvSpPr>
            <p:cNvPr id="46" name="Rectangle 45"/>
            <p:cNvSpPr/>
            <p:nvPr/>
          </p:nvSpPr>
          <p:spPr>
            <a:xfrm>
              <a:off x="594073" y="3416422"/>
              <a:ext cx="1649213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Explosives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Precursors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Drugs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Poisons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Traces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Vapors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Liquids &amp; Gels</a:t>
              </a: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  <a:p>
              <a:pPr algn="ctr"/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57200" y="3324322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7200" y="5261619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572500" y="3247335"/>
            <a:ext cx="1905000" cy="1937297"/>
            <a:chOff x="7034906" y="3368869"/>
            <a:chExt cx="1905000" cy="1937297"/>
          </a:xfrm>
        </p:grpSpPr>
        <p:sp>
          <p:nvSpPr>
            <p:cNvPr id="50" name="Rectangle 49"/>
            <p:cNvSpPr/>
            <p:nvPr/>
          </p:nvSpPr>
          <p:spPr>
            <a:xfrm>
              <a:off x="7151512" y="3876238"/>
              <a:ext cx="177710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Risk Analysis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Site Surveys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CONOP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Training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7034906" y="3368869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034906" y="5306166"/>
              <a:ext cx="1905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610100" y="1135311"/>
            <a:ext cx="3124200" cy="1645989"/>
            <a:chOff x="2895600" y="1097211"/>
            <a:chExt cx="3124200" cy="1645989"/>
          </a:xfrm>
        </p:grpSpPr>
        <p:sp>
          <p:nvSpPr>
            <p:cNvPr id="54" name="Rectangle 53"/>
            <p:cNvSpPr/>
            <p:nvPr/>
          </p:nvSpPr>
          <p:spPr>
            <a:xfrm>
              <a:off x="3217414" y="1097211"/>
              <a:ext cx="270581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Lasers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IMS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Chemicals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tx2"/>
                  </a:solidFill>
                  <a:latin typeface="+mn-lt"/>
                </a:rPr>
                <a:t>Under Vehicle Inspection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5257800" y="1981200"/>
              <a:ext cx="1524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2133600" y="1981200"/>
              <a:ext cx="1524000" cy="0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3168352" y="5673059"/>
            <a:ext cx="6324600" cy="617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ED1933"/>
                </a:solidFill>
              </a:rPr>
              <a:t>From</a:t>
            </a:r>
            <a:r>
              <a:rPr lang="en-US" sz="3200" b="1" dirty="0">
                <a:solidFill>
                  <a:srgbClr val="ED1933"/>
                </a:solidFill>
              </a:rPr>
              <a:t> Detection </a:t>
            </a:r>
            <a:r>
              <a:rPr lang="en-US" sz="3200" dirty="0">
                <a:solidFill>
                  <a:srgbClr val="ED1933"/>
                </a:solidFill>
              </a:rPr>
              <a:t>to</a:t>
            </a:r>
            <a:r>
              <a:rPr lang="en-US" sz="3200" b="1" dirty="0">
                <a:solidFill>
                  <a:srgbClr val="ED1933"/>
                </a:solidFill>
              </a:rPr>
              <a:t> Interception</a:t>
            </a:r>
          </a:p>
        </p:txBody>
      </p:sp>
      <p:sp>
        <p:nvSpPr>
          <p:cNvPr id="58" name="Title 1"/>
          <p:cNvSpPr txBox="1">
            <a:spLocks/>
          </p:cNvSpPr>
          <p:nvPr/>
        </p:nvSpPr>
        <p:spPr>
          <a:xfrm>
            <a:off x="477970" y="300421"/>
            <a:ext cx="10769600" cy="8382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CCECFF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r>
              <a:rPr lang="en-US" sz="3000" dirty="0">
                <a:solidFill>
                  <a:schemeClr val="bg2">
                    <a:lumMod val="50000"/>
                  </a:schemeClr>
                </a:solidFill>
              </a:rPr>
              <a:t>OUR </a:t>
            </a:r>
            <a:r>
              <a:rPr lang="en-US" sz="3000" b="0" dirty="0">
                <a:solidFill>
                  <a:schemeClr val="bg2">
                    <a:lumMod val="50000"/>
                  </a:schemeClr>
                </a:solidFill>
              </a:rPr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415003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2260" y="2251301"/>
            <a:ext cx="1165773" cy="1165771"/>
            <a:chOff x="511917" y="3023531"/>
            <a:chExt cx="653856" cy="653855"/>
          </a:xfrm>
          <a:solidFill>
            <a:schemeClr val="tx2"/>
          </a:solidFill>
        </p:grpSpPr>
        <p:sp>
          <p:nvSpPr>
            <p:cNvPr id="8" name="Rounded Rectangle 7"/>
            <p:cNvSpPr/>
            <p:nvPr/>
          </p:nvSpPr>
          <p:spPr bwMode="auto">
            <a:xfrm rot="18900000">
              <a:off x="511917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28" y="3167275"/>
              <a:ext cx="358834" cy="358834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822108" y="2251301"/>
            <a:ext cx="1165773" cy="1165771"/>
            <a:chOff x="4016695" y="3023531"/>
            <a:chExt cx="653856" cy="653855"/>
          </a:xfrm>
          <a:solidFill>
            <a:schemeClr val="tx2"/>
          </a:solidFill>
        </p:grpSpPr>
        <p:sp>
          <p:nvSpPr>
            <p:cNvPr id="11" name="Rounded Rectangle 10"/>
            <p:cNvSpPr/>
            <p:nvPr/>
          </p:nvSpPr>
          <p:spPr bwMode="auto">
            <a:xfrm rot="18900000">
              <a:off x="4016695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5484" y="3195196"/>
              <a:ext cx="368981" cy="368981"/>
            </a:xfrm>
            <a:prstGeom prst="rect">
              <a:avLst/>
            </a:prstGeom>
            <a:grpFill/>
          </p:spPr>
        </p:pic>
      </p:grpSp>
      <p:grpSp>
        <p:nvGrpSpPr>
          <p:cNvPr id="16" name="Group 15"/>
          <p:cNvGrpSpPr/>
          <p:nvPr/>
        </p:nvGrpSpPr>
        <p:grpSpPr>
          <a:xfrm>
            <a:off x="7241956" y="2251301"/>
            <a:ext cx="1165773" cy="1165771"/>
            <a:chOff x="7521473" y="3023531"/>
            <a:chExt cx="653856" cy="653855"/>
          </a:xfrm>
          <a:solidFill>
            <a:schemeClr val="tx2"/>
          </a:solidFill>
        </p:grpSpPr>
        <p:sp>
          <p:nvSpPr>
            <p:cNvPr id="17" name="Rounded Rectangle 16"/>
            <p:cNvSpPr/>
            <p:nvPr/>
          </p:nvSpPr>
          <p:spPr bwMode="auto">
            <a:xfrm rot="18900000">
              <a:off x="7521473" y="3023531"/>
              <a:ext cx="653856" cy="653855"/>
            </a:xfrm>
            <a:prstGeom prst="round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62567" y="3154444"/>
              <a:ext cx="371665" cy="371665"/>
            </a:xfrm>
            <a:prstGeom prst="rect">
              <a:avLst/>
            </a:prstGeom>
            <a:grpFill/>
          </p:spPr>
        </p:pic>
      </p:grpSp>
      <p:grpSp>
        <p:nvGrpSpPr>
          <p:cNvPr id="51" name="Group 50"/>
          <p:cNvGrpSpPr/>
          <p:nvPr/>
        </p:nvGrpSpPr>
        <p:grpSpPr>
          <a:xfrm>
            <a:off x="73692" y="3883891"/>
            <a:ext cx="1709383" cy="805431"/>
            <a:chOff x="73692" y="3883891"/>
            <a:chExt cx="1709383" cy="805431"/>
          </a:xfrm>
        </p:grpSpPr>
        <p:sp>
          <p:nvSpPr>
            <p:cNvPr id="31" name="Rectangle 30"/>
            <p:cNvSpPr/>
            <p:nvPr/>
          </p:nvSpPr>
          <p:spPr>
            <a:xfrm>
              <a:off x="73692" y="4104547"/>
              <a:ext cx="17093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Check points &amp; Borders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81347" y="3883891"/>
              <a:ext cx="694074" cy="128337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037230" y="3883891"/>
            <a:ext cx="1204625" cy="812276"/>
            <a:chOff x="2037230" y="3883891"/>
            <a:chExt cx="1204625" cy="812276"/>
          </a:xfrm>
        </p:grpSpPr>
        <p:sp>
          <p:nvSpPr>
            <p:cNvPr id="32" name="Rectangle 31"/>
            <p:cNvSpPr/>
            <p:nvPr/>
          </p:nvSpPr>
          <p:spPr>
            <a:xfrm>
              <a:off x="2037230" y="4111392"/>
              <a:ext cx="12046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Mass crowd</a:t>
              </a:r>
            </a:p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Events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292505" y="3883891"/>
              <a:ext cx="694074" cy="12833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478454" y="3883891"/>
            <a:ext cx="1616148" cy="566055"/>
            <a:chOff x="3478454" y="3883891"/>
            <a:chExt cx="1616148" cy="566055"/>
          </a:xfrm>
        </p:grpSpPr>
        <p:sp>
          <p:nvSpPr>
            <p:cNvPr id="33" name="Rectangle 32"/>
            <p:cNvSpPr/>
            <p:nvPr/>
          </p:nvSpPr>
          <p:spPr>
            <a:xfrm>
              <a:off x="3478454" y="4111392"/>
              <a:ext cx="16161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Airports Security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939491" y="3883891"/>
              <a:ext cx="694074" cy="128337"/>
            </a:xfrm>
            <a:prstGeom prst="rect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47869" y="3883891"/>
            <a:ext cx="1934056" cy="567709"/>
            <a:chOff x="5147869" y="3883891"/>
            <a:chExt cx="1934056" cy="567709"/>
          </a:xfrm>
        </p:grpSpPr>
        <p:sp>
          <p:nvSpPr>
            <p:cNvPr id="34" name="Rectangle 33"/>
            <p:cNvSpPr/>
            <p:nvPr/>
          </p:nvSpPr>
          <p:spPr>
            <a:xfrm>
              <a:off x="5147869" y="4113046"/>
              <a:ext cx="1934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Customs inspection  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748963" y="3883891"/>
              <a:ext cx="694074" cy="128337"/>
            </a:xfrm>
            <a:prstGeom prst="rect">
              <a:avLst/>
            </a:prstGeom>
            <a:solidFill>
              <a:srgbClr val="00F21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902897" y="3883891"/>
            <a:ext cx="1769564" cy="803453"/>
            <a:chOff x="6902897" y="3883891"/>
            <a:chExt cx="1769564" cy="803453"/>
          </a:xfrm>
        </p:grpSpPr>
        <p:sp>
          <p:nvSpPr>
            <p:cNvPr id="35" name="Rectangle 34"/>
            <p:cNvSpPr/>
            <p:nvPr/>
          </p:nvSpPr>
          <p:spPr>
            <a:xfrm>
              <a:off x="6902897" y="4102569"/>
              <a:ext cx="17695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Seaport </a:t>
              </a:r>
            </a:p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security  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7455360" y="3883891"/>
              <a:ext cx="694074" cy="12833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74282" y="3883891"/>
            <a:ext cx="1753666" cy="813263"/>
            <a:chOff x="8574282" y="3883891"/>
            <a:chExt cx="1753666" cy="813263"/>
          </a:xfrm>
        </p:grpSpPr>
        <p:sp>
          <p:nvSpPr>
            <p:cNvPr id="36" name="Rectangle 35"/>
            <p:cNvSpPr/>
            <p:nvPr/>
          </p:nvSpPr>
          <p:spPr>
            <a:xfrm>
              <a:off x="8574282" y="4112379"/>
              <a:ext cx="17536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Mass Transportation 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9102170" y="3883891"/>
              <a:ext cx="694074" cy="128337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327948" y="3883891"/>
            <a:ext cx="1741070" cy="1059485"/>
            <a:chOff x="10327948" y="3883891"/>
            <a:chExt cx="1741070" cy="1059485"/>
          </a:xfrm>
        </p:grpSpPr>
        <p:sp>
          <p:nvSpPr>
            <p:cNvPr id="37" name="Rectangle 36"/>
            <p:cNvSpPr/>
            <p:nvPr/>
          </p:nvSpPr>
          <p:spPr>
            <a:xfrm>
              <a:off x="10327948" y="4112379"/>
              <a:ext cx="1741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74713">
                <a:buClr>
                  <a:srgbClr val="FFC000"/>
                </a:buClr>
                <a:defRPr/>
              </a:pPr>
              <a:r>
                <a:rPr lang="en-US" sz="1600" b="1" dirty="0">
                  <a:solidFill>
                    <a:schemeClr val="tx2"/>
                  </a:solidFill>
                  <a:latin typeface="Calibri" charset="0"/>
                  <a:ea typeface="Calibri" charset="0"/>
                  <a:cs typeface="Calibri" charset="0"/>
                </a:rPr>
                <a:t>Critical Infrastructure Protection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10877490" y="3883891"/>
              <a:ext cx="694074" cy="128337"/>
            </a:xfrm>
            <a:prstGeom prst="rect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32032" y="2251301"/>
            <a:ext cx="1165773" cy="1165771"/>
            <a:chOff x="5532032" y="2251301"/>
            <a:chExt cx="1165773" cy="1165771"/>
          </a:xfrm>
        </p:grpSpPr>
        <p:sp>
          <p:nvSpPr>
            <p:cNvPr id="14" name="Rounded Rectangle 13"/>
            <p:cNvSpPr/>
            <p:nvPr/>
          </p:nvSpPr>
          <p:spPr bwMode="auto">
            <a:xfrm rot="18900000">
              <a:off x="5532032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6393" y="2595167"/>
              <a:ext cx="526644" cy="526644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112184" y="2251301"/>
            <a:ext cx="1165773" cy="1165771"/>
            <a:chOff x="2112184" y="2251301"/>
            <a:chExt cx="1165773" cy="1165771"/>
          </a:xfrm>
        </p:grpSpPr>
        <p:sp>
          <p:nvSpPr>
            <p:cNvPr id="5" name="Rounded Rectangle 4"/>
            <p:cNvSpPr/>
            <p:nvPr/>
          </p:nvSpPr>
          <p:spPr bwMode="auto">
            <a:xfrm rot="18900000">
              <a:off x="2112184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2095" y="2540103"/>
              <a:ext cx="625949" cy="57473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951880" y="2251301"/>
            <a:ext cx="1165773" cy="1165771"/>
            <a:chOff x="8951880" y="2251301"/>
            <a:chExt cx="1165773" cy="1165771"/>
          </a:xfrm>
        </p:grpSpPr>
        <p:sp>
          <p:nvSpPr>
            <p:cNvPr id="20" name="Rounded Rectangle 19"/>
            <p:cNvSpPr/>
            <p:nvPr/>
          </p:nvSpPr>
          <p:spPr bwMode="auto">
            <a:xfrm rot="18900000">
              <a:off x="8951880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07110" y="2519466"/>
              <a:ext cx="660400" cy="6604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0661806" y="2251301"/>
            <a:ext cx="1165773" cy="1165771"/>
            <a:chOff x="10661806" y="2251301"/>
            <a:chExt cx="1165773" cy="1165771"/>
          </a:xfrm>
        </p:grpSpPr>
        <p:sp>
          <p:nvSpPr>
            <p:cNvPr id="23" name="Rounded Rectangle 22"/>
            <p:cNvSpPr/>
            <p:nvPr/>
          </p:nvSpPr>
          <p:spPr bwMode="auto">
            <a:xfrm rot="18900000">
              <a:off x="10661806" y="2251301"/>
              <a:ext cx="1165773" cy="1165771"/>
            </a:xfrm>
            <a:prstGeom prst="round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7039" y="2484708"/>
              <a:ext cx="614525" cy="614525"/>
            </a:xfrm>
            <a:prstGeom prst="rect">
              <a:avLst/>
            </a:prstGeom>
          </p:spPr>
        </p:pic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533400" y="279400"/>
            <a:ext cx="10769600" cy="83820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40778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" y="-6471"/>
            <a:ext cx="12208329" cy="68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0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5469"/>
          <a:stretch/>
        </p:blipFill>
        <p:spPr>
          <a:xfrm>
            <a:off x="0" y="1635582"/>
            <a:ext cx="12192000" cy="5241873"/>
          </a:xfrm>
          <a:prstGeom prst="rect">
            <a:avLst/>
          </a:prstGeom>
        </p:spPr>
      </p:pic>
      <p:sp>
        <p:nvSpPr>
          <p:cNvPr id="13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Laser Technology</a:t>
            </a:r>
            <a:r>
              <a:rPr lang="en-US" b="0" dirty="0">
                <a:solidFill>
                  <a:schemeClr val="tx2"/>
                </a:solidFill>
              </a:rPr>
              <a:t> THE CHALLENGE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 bwMode="auto">
          <a:xfrm>
            <a:off x="0" y="1635582"/>
            <a:ext cx="12192000" cy="477585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9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 bwMode="auto">
          <a:xfrm>
            <a:off x="0" y="1635582"/>
            <a:ext cx="4017523" cy="4775851"/>
          </a:xfrm>
          <a:prstGeom prst="rect">
            <a:avLst/>
          </a:prstGeom>
          <a:solidFill>
            <a:schemeClr val="accent2">
              <a:alpha val="4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3990" y="2591646"/>
            <a:ext cx="33185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Identification &amp; detection of substances that looks </a:t>
            </a:r>
            <a:r>
              <a:rPr lang="en-US" sz="4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INNOCENT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3990" y="2831516"/>
            <a:ext cx="3155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74713">
              <a:buClr>
                <a:srgbClr val="FFC000"/>
              </a:buClr>
              <a:defRPr/>
            </a:pPr>
            <a:r>
              <a:rPr lang="en-US" sz="3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But may contain</a:t>
            </a:r>
          </a:p>
          <a:p>
            <a:pPr defTabSz="874713">
              <a:buClr>
                <a:srgbClr val="FFC000"/>
              </a:buClr>
              <a:defRPr/>
            </a:pPr>
            <a:r>
              <a:rPr lang="en-US" sz="36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DANGEROUS SUBSTANCES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10105834" y="4062984"/>
            <a:ext cx="1488387" cy="1477132"/>
          </a:xfrm>
          <a:prstGeom prst="round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5647828" y="4062984"/>
            <a:ext cx="1488387" cy="1477132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4527149" y="2530123"/>
            <a:ext cx="1488387" cy="1477132"/>
          </a:xfrm>
          <a:prstGeom prst="round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9004818" y="2530123"/>
            <a:ext cx="1488387" cy="1477132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7893622" y="4062984"/>
            <a:ext cx="1488387" cy="1477132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0000">
            <a:off x="6776956" y="2486186"/>
            <a:ext cx="1535293" cy="15236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5469"/>
          <a:stretch/>
        </p:blipFill>
        <p:spPr>
          <a:xfrm>
            <a:off x="0" y="1635582"/>
            <a:ext cx="12192000" cy="52418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9050" y="1635582"/>
            <a:ext cx="12192000" cy="477585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41000"/>
                </a:schemeClr>
              </a:gs>
              <a:gs pos="100000">
                <a:schemeClr val="tx2">
                  <a:alpha val="91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1820408"/>
            <a:ext cx="1314678" cy="130473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4817650"/>
            <a:ext cx="1314678" cy="1304736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617" y="3319029"/>
            <a:ext cx="1314678" cy="1304736"/>
          </a:xfrm>
          <a:prstGeom prst="roundRect">
            <a:avLst/>
          </a:prstGeom>
        </p:spPr>
      </p:pic>
      <p:sp>
        <p:nvSpPr>
          <p:cNvPr id="13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Laser Technology</a:t>
            </a:r>
            <a:r>
              <a:rPr lang="en-US" b="0" dirty="0">
                <a:solidFill>
                  <a:schemeClr val="tx2"/>
                </a:solidFill>
              </a:rPr>
              <a:t> THE CHALLENGE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17" name="Rectangle 16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8340129" y="3502241"/>
            <a:ext cx="276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a mixture of large amount of cocaine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66012" y="2326353"/>
            <a:ext cx="276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 This Water?</a:t>
            </a:r>
          </a:p>
        </p:txBody>
      </p:sp>
      <p:sp>
        <p:nvSpPr>
          <p:cNvPr id="6" name="Rectangle 5"/>
          <p:cNvSpPr/>
          <p:nvPr/>
        </p:nvSpPr>
        <p:spPr>
          <a:xfrm>
            <a:off x="763372" y="3601539"/>
            <a:ext cx="3571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Does this pill contain only paracetamol?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66012" y="4979249"/>
            <a:ext cx="276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Is it only sugar?</a:t>
            </a:r>
          </a:p>
        </p:txBody>
      </p:sp>
      <p:sp>
        <p:nvSpPr>
          <p:cNvPr id="8" name="Rectangle 7"/>
          <p:cNvSpPr/>
          <p:nvPr/>
        </p:nvSpPr>
        <p:spPr>
          <a:xfrm>
            <a:off x="8450952" y="4894169"/>
            <a:ext cx="2544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massive amount of heroine is inside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40129" y="2130112"/>
            <a:ext cx="276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Calibri" charset="0"/>
                <a:ea typeface="Calibri" charset="0"/>
                <a:cs typeface="Calibri" charset="0"/>
              </a:rPr>
              <a:t>Or are there liquid explosive mixed?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13083" y="5124221"/>
            <a:ext cx="863600" cy="619350"/>
            <a:chOff x="3421095" y="3571189"/>
            <a:chExt cx="1342809" cy="963024"/>
          </a:xfrm>
        </p:grpSpPr>
        <p:grpSp>
          <p:nvGrpSpPr>
            <p:cNvPr id="21" name="Group 20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22" name="Rounded Rectangle 21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9" name="Straight Connector 4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Straight Connector 4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0" name="Group 39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7" name="Straight Connector 4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Straight Connector 4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1" name="Group 40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5" name="Straight Connector 44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Straight Connector 45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2" name="Group 41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43" name="Straight Connector 4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63" name="Group 62"/>
          <p:cNvGrpSpPr/>
          <p:nvPr/>
        </p:nvGrpSpPr>
        <p:grpSpPr>
          <a:xfrm>
            <a:off x="4513083" y="3624931"/>
            <a:ext cx="863600" cy="619350"/>
            <a:chOff x="3421095" y="3571189"/>
            <a:chExt cx="1342809" cy="963024"/>
          </a:xfrm>
        </p:grpSpPr>
        <p:grpSp>
          <p:nvGrpSpPr>
            <p:cNvPr id="64" name="Group 63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78" name="Rounded Rectangle 77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6" name="Straight Connector 75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Straight Connector 76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7" name="Group 66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4" name="Straight Connector 7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Straight Connector 7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8" name="Group 67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2" name="Straight Connector 7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3" name="Straight Connector 7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69" name="Group 68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70" name="Straight Connector 6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1" name="Straight Connector 7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80" name="Group 79"/>
          <p:cNvGrpSpPr/>
          <p:nvPr/>
        </p:nvGrpSpPr>
        <p:grpSpPr>
          <a:xfrm>
            <a:off x="4513083" y="2112635"/>
            <a:ext cx="863600" cy="619350"/>
            <a:chOff x="3421095" y="3571189"/>
            <a:chExt cx="1342809" cy="963024"/>
          </a:xfrm>
        </p:grpSpPr>
        <p:grpSp>
          <p:nvGrpSpPr>
            <p:cNvPr id="81" name="Group 80"/>
            <p:cNvGrpSpPr/>
            <p:nvPr/>
          </p:nvGrpSpPr>
          <p:grpSpPr>
            <a:xfrm>
              <a:off x="3639347" y="3576403"/>
              <a:ext cx="957811" cy="957810"/>
              <a:chOff x="10418983" y="5037906"/>
              <a:chExt cx="957811" cy="957810"/>
            </a:xfrm>
          </p:grpSpPr>
          <p:sp>
            <p:nvSpPr>
              <p:cNvPr id="95" name="Rounded Rectangle 94"/>
              <p:cNvSpPr/>
              <p:nvPr/>
            </p:nvSpPr>
            <p:spPr bwMode="auto">
              <a:xfrm rot="18900000">
                <a:off x="10418983" y="5037906"/>
                <a:ext cx="957811" cy="957810"/>
              </a:xfrm>
              <a:prstGeom prst="roundRect">
                <a:avLst/>
              </a:prstGeom>
              <a:solidFill>
                <a:srgbClr val="00F210">
                  <a:alpha val="61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32214" y="5374571"/>
                <a:ext cx="562500" cy="42750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3421095" y="3571189"/>
              <a:ext cx="1342809" cy="958143"/>
              <a:chOff x="723372" y="2575805"/>
              <a:chExt cx="3690767" cy="2633496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93" name="Straight Connector 9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Straight Connector 9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4" name="Group 83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91" name="Straight Connector 9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5" name="Group 84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89" name="Straight Connector 8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Straight Connector 8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6" name="Group 85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87" name="Straight Connector 8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Straight Connector 8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3" name="Group 2"/>
          <p:cNvGrpSpPr/>
          <p:nvPr/>
        </p:nvGrpSpPr>
        <p:grpSpPr>
          <a:xfrm>
            <a:off x="6530090" y="2124878"/>
            <a:ext cx="863600" cy="628361"/>
            <a:chOff x="3403506" y="1891189"/>
            <a:chExt cx="1342809" cy="977037"/>
          </a:xfrm>
        </p:grpSpPr>
        <p:grpSp>
          <p:nvGrpSpPr>
            <p:cNvPr id="24" name="Group 23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" name="Straight Connector 36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6" name="Group 25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5" name="Straight Connector 3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7" name="Group 26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31" name="Straight Connector 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8" name="Group 27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29" name="Straight Connector 2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0" name="Straight Connector 2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52" name="Group 51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53" name="Rounded Rectangle 52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55" name="Rounded Rectangle 54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97" name="Group 96"/>
          <p:cNvGrpSpPr/>
          <p:nvPr/>
        </p:nvGrpSpPr>
        <p:grpSpPr>
          <a:xfrm>
            <a:off x="6530090" y="3637317"/>
            <a:ext cx="863600" cy="628361"/>
            <a:chOff x="3403506" y="1891189"/>
            <a:chExt cx="1342809" cy="977037"/>
          </a:xfrm>
        </p:grpSpPr>
        <p:grpSp>
          <p:nvGrpSpPr>
            <p:cNvPr id="98" name="Group 97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4" name="Straight Connector 113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Straight Connector 114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5" name="Group 104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2" name="Straight Connector 111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Straight Connector 112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6" name="Group 105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10" name="Straight Connector 109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08" name="Straight Connector 107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Straight Connector 108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99" name="Group 98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100" name="Rounded Rectangle 99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102" name="Rounded Rectangle 101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Rounded Rectangle 102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16" name="Group 115"/>
          <p:cNvGrpSpPr/>
          <p:nvPr/>
        </p:nvGrpSpPr>
        <p:grpSpPr>
          <a:xfrm>
            <a:off x="6530090" y="5161335"/>
            <a:ext cx="863600" cy="628361"/>
            <a:chOff x="3403506" y="1891189"/>
            <a:chExt cx="1342809" cy="977037"/>
          </a:xfrm>
        </p:grpSpPr>
        <p:grpSp>
          <p:nvGrpSpPr>
            <p:cNvPr id="117" name="Group 116"/>
            <p:cNvGrpSpPr/>
            <p:nvPr/>
          </p:nvGrpSpPr>
          <p:grpSpPr>
            <a:xfrm>
              <a:off x="3403506" y="1910083"/>
              <a:ext cx="1342809" cy="958143"/>
              <a:chOff x="723372" y="2575805"/>
              <a:chExt cx="3690767" cy="2633496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723372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33" name="Straight Connector 132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Straight Connector 133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4" name="Group 123"/>
              <p:cNvGrpSpPr/>
              <p:nvPr/>
            </p:nvGrpSpPr>
            <p:grpSpPr>
              <a:xfrm flipH="1">
                <a:off x="3846543" y="25758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31" name="Straight Connector 130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2" name="Straight Connector 131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5" name="Group 124"/>
              <p:cNvGrpSpPr/>
              <p:nvPr/>
            </p:nvGrpSpPr>
            <p:grpSpPr>
              <a:xfrm flipV="1">
                <a:off x="723372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29" name="Straight Connector 128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0" name="Straight Connector 129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6" name="Group 125"/>
              <p:cNvGrpSpPr/>
              <p:nvPr/>
            </p:nvGrpSpPr>
            <p:grpSpPr>
              <a:xfrm flipH="1" flipV="1">
                <a:off x="3846543" y="4641705"/>
                <a:ext cx="567596" cy="567596"/>
                <a:chOff x="6566170" y="301557"/>
                <a:chExt cx="457200" cy="457200"/>
              </a:xfrm>
            </p:grpSpPr>
            <p:cxnSp>
              <p:nvCxnSpPr>
                <p:cNvPr id="127" name="Straight Connector 126"/>
                <p:cNvCxnSpPr/>
                <p:nvPr/>
              </p:nvCxnSpPr>
              <p:spPr bwMode="auto">
                <a:xfrm>
                  <a:off x="6566170" y="3015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8" name="Straight Connector 127"/>
                <p:cNvCxnSpPr/>
                <p:nvPr/>
              </p:nvCxnSpPr>
              <p:spPr bwMode="auto">
                <a:xfrm rot="5400000">
                  <a:off x="6337570" y="530157"/>
                  <a:ext cx="457200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18" name="Group 117"/>
            <p:cNvGrpSpPr/>
            <p:nvPr/>
          </p:nvGrpSpPr>
          <p:grpSpPr>
            <a:xfrm>
              <a:off x="3587568" y="1891189"/>
              <a:ext cx="957811" cy="957810"/>
              <a:chOff x="10367204" y="3420781"/>
              <a:chExt cx="957811" cy="957810"/>
            </a:xfrm>
          </p:grpSpPr>
          <p:sp>
            <p:nvSpPr>
              <p:cNvPr id="119" name="Rounded Rectangle 118"/>
              <p:cNvSpPr/>
              <p:nvPr/>
            </p:nvSpPr>
            <p:spPr bwMode="auto">
              <a:xfrm rot="18900000">
                <a:off x="10367204" y="3420781"/>
                <a:ext cx="957811" cy="957810"/>
              </a:xfrm>
              <a:prstGeom prst="roundRect">
                <a:avLst/>
              </a:prstGeom>
              <a:solidFill>
                <a:schemeClr val="accent5">
                  <a:alpha val="67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120" name="Group 119"/>
              <p:cNvGrpSpPr/>
              <p:nvPr/>
            </p:nvGrpSpPr>
            <p:grpSpPr>
              <a:xfrm>
                <a:off x="10579440" y="3618157"/>
                <a:ext cx="541854" cy="541854"/>
                <a:chOff x="10493719" y="3532436"/>
                <a:chExt cx="713296" cy="713296"/>
              </a:xfrm>
            </p:grpSpPr>
            <p:sp>
              <p:nvSpPr>
                <p:cNvPr id="121" name="Rounded Rectangle 120"/>
                <p:cNvSpPr/>
                <p:nvPr/>
              </p:nvSpPr>
              <p:spPr bwMode="auto">
                <a:xfrm rot="2700000">
                  <a:off x="10492569" y="38181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ounded Rectangle 121"/>
                <p:cNvSpPr/>
                <p:nvPr/>
              </p:nvSpPr>
              <p:spPr bwMode="auto">
                <a:xfrm rot="8100000">
                  <a:off x="10493719" y="3821755"/>
                  <a:ext cx="713296" cy="141858"/>
                </a:xfrm>
                <a:prstGeom prst="round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2304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0.08033 4.44444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07721 2.59259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07721 3.7037E-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8" grpId="0"/>
      <p:bldP spid="6" grpId="0"/>
      <p:bldP spid="61" grpId="0"/>
      <p:bldP spid="8" grpId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D:\LDS\pic\G-SCAN cop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0720" y="1761615"/>
            <a:ext cx="3888326" cy="30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0" y="1860716"/>
            <a:ext cx="12192000" cy="2970251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9400" y="2469541"/>
            <a:ext cx="2362200" cy="53340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Do Nothing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357033" y="2469541"/>
            <a:ext cx="2362200" cy="5334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Chemical testers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434666" y="2469541"/>
            <a:ext cx="2362200" cy="5334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Sniffers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512300" y="2469541"/>
            <a:ext cx="2362200" cy="533400"/>
          </a:xfrm>
          <a:prstGeom prst="rect">
            <a:avLst/>
          </a:prstGeom>
          <a:solidFill>
            <a:srgbClr val="00F21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Laboratories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79400" y="3052968"/>
            <a:ext cx="2362200" cy="26289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rot="5400000">
            <a:off x="1294710" y="1825728"/>
            <a:ext cx="331579" cy="652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rot="5400000">
            <a:off x="4372343" y="1825728"/>
            <a:ext cx="331579" cy="6527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rot="5400000">
            <a:off x="7449976" y="1825728"/>
            <a:ext cx="331579" cy="6527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287"/>
          <a:stretch/>
        </p:blipFill>
        <p:spPr>
          <a:xfrm rot="5400000">
            <a:off x="10527609" y="1825728"/>
            <a:ext cx="331579" cy="6527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3357033" y="3052968"/>
            <a:ext cx="2362200" cy="26289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434665" y="3052968"/>
            <a:ext cx="2362200" cy="26289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512300" y="3052968"/>
            <a:ext cx="2362200" cy="26289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4000" y="3228267"/>
            <a:ext cx="23621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Rapid flow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Minimum delay 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Minimum inconvenient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High Risk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57032" y="3228267"/>
            <a:ext cx="23621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Very precise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Hard to use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Slow processing  – affects flow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Short lifetime once opened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34662" y="3228267"/>
            <a:ext cx="2362198" cy="190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Limited database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Sensitive to temperature and operating technic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Not relevant for liquids</a:t>
            </a:r>
          </a:p>
          <a:p>
            <a:pPr algn="ctr"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512302" y="3228267"/>
            <a:ext cx="23621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Accurate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Certified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Not in real time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High cost</a:t>
            </a:r>
          </a:p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Long time analysis time</a:t>
            </a:r>
          </a:p>
        </p:txBody>
      </p:sp>
      <p:sp>
        <p:nvSpPr>
          <p:cNvPr id="21" name="Title 23"/>
          <p:cNvSpPr txBox="1">
            <a:spLocks/>
          </p:cNvSpPr>
          <p:nvPr/>
        </p:nvSpPr>
        <p:spPr>
          <a:xfrm>
            <a:off x="199710" y="614412"/>
            <a:ext cx="11755420" cy="5260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TODAY’S</a:t>
            </a:r>
            <a:r>
              <a:rPr lang="en-US" b="0" dirty="0">
                <a:solidFill>
                  <a:schemeClr val="tx2"/>
                </a:solidFill>
              </a:rPr>
              <a:t> IDENTIFICATION SOLUTIONS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0" y="57631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0" y="1175122"/>
            <a:ext cx="142419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0" y="6256832"/>
            <a:ext cx="12192000" cy="633252"/>
            <a:chOff x="0" y="6256832"/>
            <a:chExt cx="12192000" cy="633252"/>
          </a:xfrm>
        </p:grpSpPr>
        <p:sp>
          <p:nvSpPr>
            <p:cNvPr id="25" name="Rectangle 24"/>
            <p:cNvSpPr/>
            <p:nvPr/>
          </p:nvSpPr>
          <p:spPr>
            <a:xfrm>
              <a:off x="0" y="6411433"/>
              <a:ext cx="12192000" cy="4786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634" y="6256832"/>
              <a:ext cx="2006166" cy="560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11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691465" y="3539643"/>
            <a:ext cx="8809071" cy="724161"/>
          </a:xfrm>
        </p:spPr>
        <p:txBody>
          <a:bodyPr/>
          <a:lstStyle/>
          <a:p>
            <a:r>
              <a:rPr lang="en-US" sz="3200" dirty="0"/>
              <a:t>Raman Spectroscopy Portable Laser Detectors</a:t>
            </a:r>
          </a:p>
          <a:p>
            <a:r>
              <a:rPr lang="en-US" sz="2800" dirty="0"/>
              <a:t>LDS Core Technology</a:t>
            </a:r>
          </a:p>
        </p:txBody>
      </p:sp>
    </p:spTree>
    <p:extLst>
      <p:ext uri="{BB962C8B-B14F-4D97-AF65-F5344CB8AC3E}">
        <p14:creationId xmlns:p14="http://schemas.microsoft.com/office/powerpoint/2010/main" val="23439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Default Design">
  <a:themeElements>
    <a:clrScheme name="LDS3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EF200"/>
      </a:accent1>
      <a:accent2>
        <a:srgbClr val="602F90"/>
      </a:accent2>
      <a:accent3>
        <a:srgbClr val="0358FF"/>
      </a:accent3>
      <a:accent4>
        <a:srgbClr val="FF8D00"/>
      </a:accent4>
      <a:accent5>
        <a:srgbClr val="EB2200"/>
      </a:accent5>
      <a:accent6>
        <a:srgbClr val="00DADE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LDS2">
      <a:dk1>
        <a:srgbClr val="08283E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911F7F"/>
      </a:accent2>
      <a:accent3>
        <a:srgbClr val="2E3C8A"/>
      </a:accent3>
      <a:accent4>
        <a:srgbClr val="EC5E31"/>
      </a:accent4>
      <a:accent5>
        <a:srgbClr val="029A54"/>
      </a:accent5>
      <a:accent6>
        <a:srgbClr val="D03431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36851</TotalTime>
  <Words>787</Words>
  <Application>Microsoft Office PowerPoint</Application>
  <PresentationFormat>Widescreen</PresentationFormat>
  <Paragraphs>299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Default Design</vt:lpstr>
      <vt:lpstr>1_Default Design</vt:lpstr>
      <vt:lpstr>PowerPoint Presentation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Dell</cp:lastModifiedBy>
  <cp:revision>1042</cp:revision>
  <dcterms:created xsi:type="dcterms:W3CDTF">2011-06-11T20:09:19Z</dcterms:created>
  <dcterms:modified xsi:type="dcterms:W3CDTF">2016-07-07T07:43:42Z</dcterms:modified>
</cp:coreProperties>
</file>